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64" r:id="rId4"/>
    <p:sldId id="266" r:id="rId5"/>
    <p:sldId id="273" r:id="rId6"/>
    <p:sldId id="274" r:id="rId7"/>
    <p:sldId id="275" r:id="rId8"/>
    <p:sldId id="276" r:id="rId9"/>
    <p:sldId id="270" r:id="rId10"/>
    <p:sldId id="278" r:id="rId11"/>
    <p:sldId id="277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9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705B8-43F2-45FD-8AA9-0CA4C86BEFF3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417AC-20E4-4A7F-BC8E-9D0E19477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11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6FDC5C-F2E4-413B-8D4E-44ECCC72E59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868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4EEC47-F7CA-4DDB-80A7-438D4E8BDB4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175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D365-369A-47D0-BD7D-457A8FCAF991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1297-9800-4905-B009-4146D41C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D365-369A-47D0-BD7D-457A8FCAF991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1297-9800-4905-B009-4146D41C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3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D365-369A-47D0-BD7D-457A8FCAF991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1297-9800-4905-B009-4146D41C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6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341B3-4158-4FBA-A7A0-F2C1422767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DCFD7-C33C-4E7E-91BF-81FC5771AA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36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DDF1E-66FE-4F72-A863-F2FD98A765C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F6D23-7654-4426-A82F-CCDF5D192E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958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38801-D337-46C8-928C-1DC58029E1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8CEC8-940A-46E7-87CA-951DD2F2777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554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86D2-BAEB-416B-A56E-985DE1DCF9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65612-AF8A-4F09-90C6-AACB2DDD36D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817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26300-2E4E-494C-AC2F-3AB0013B6D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AE424-A036-49F2-B77B-79F830CEC8C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025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57D3E-88BE-4E12-90E8-004E903430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96F8C-DBBF-4BD4-B89D-8E2AC1135A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298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D6C43-D352-4DA2-9A80-1182C658A8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DA465-ED93-44FD-8E59-868BA48244B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686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4F72-312B-407A-B51C-A4E883C94B9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C8E02-C196-411B-90D1-7937B2E6CD2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2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D365-369A-47D0-BD7D-457A8FCAF991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1297-9800-4905-B009-4146D41C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494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DBDF1-87C5-4C5C-915F-DB3ED1E9C81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FF4F4-4CAE-4CEB-9C52-72A450BAC4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414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1B09-AE5C-4248-A52E-EDFC7A9993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16BF5-5ED8-4985-BCE0-3A066641D7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683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4B25D-3DDD-4DB4-9800-C4504A74F1C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A9874-687D-4602-AC7F-DCF02D07161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08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D365-369A-47D0-BD7D-457A8FCAF991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1297-9800-4905-B009-4146D41C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6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D365-369A-47D0-BD7D-457A8FCAF991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1297-9800-4905-B009-4146D41C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1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D365-369A-47D0-BD7D-457A8FCAF991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1297-9800-4905-B009-4146D41C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7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D365-369A-47D0-BD7D-457A8FCAF991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1297-9800-4905-B009-4146D41C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7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D365-369A-47D0-BD7D-457A8FCAF991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1297-9800-4905-B009-4146D41C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0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D365-369A-47D0-BD7D-457A8FCAF991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1297-9800-4905-B009-4146D41C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9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D365-369A-47D0-BD7D-457A8FCAF991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1297-9800-4905-B009-4146D41C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7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1D365-369A-47D0-BD7D-457A8FCAF991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81297-9800-4905-B009-4146D41CD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9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CEDACE-5A22-491C-B880-1AD725E1180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6C26F9-69B7-4E18-AB69-C0A09AA312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0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Berlin Sans FB Dem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rlin Sans FB Dem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rlin Sans FB Dem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rlin Sans FB Dem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rlin Sans FB Dem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rlin Sans FB Dem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rlin Sans FB Dem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rlin Sans FB Dem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rlin Sans FB Dem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"/>
        <a:defRPr sz="360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"/>
        <a:defRPr sz="320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P"/>
        <a:defRPr sz="280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P"/>
        <a:defRPr sz="240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P"/>
        <a:defRPr sz="200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 Pressure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Air Movement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Pressure Systems/Cyclones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Local Winds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48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2" descr="http://www.theserialcartoonist.com/images/clockwi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286000"/>
            <a:ext cx="3926307" cy="374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5029200" cy="5088673"/>
          </a:xfrm>
        </p:spPr>
        <p:txBody>
          <a:bodyPr>
            <a:normAutofit/>
          </a:bodyPr>
          <a:lstStyle/>
          <a:p>
            <a:pPr eaLnBrk="1" hangingPunct="1"/>
            <a:r>
              <a:rPr lang="en-US" u="sng" dirty="0" smtClean="0"/>
              <a:t>Rotation of Earth causes winds to</a:t>
            </a:r>
            <a:r>
              <a:rPr lang="en-US" dirty="0" smtClean="0"/>
              <a:t> deflect/</a:t>
            </a:r>
            <a:r>
              <a:rPr lang="en-US" u="sng" dirty="0" smtClean="0"/>
              <a:t>spin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sz="3200" u="sng" dirty="0" smtClean="0"/>
              <a:t>Northern Hemisphere =</a:t>
            </a:r>
            <a:r>
              <a:rPr lang="en-US" sz="3200" dirty="0" smtClean="0"/>
              <a:t> deflected to the right (</a:t>
            </a:r>
            <a:r>
              <a:rPr lang="en-US" sz="3200" u="sng" dirty="0" smtClean="0"/>
              <a:t>clockwise</a:t>
            </a:r>
            <a:r>
              <a:rPr lang="en-US" sz="3200" dirty="0" smtClean="0"/>
              <a:t>) </a:t>
            </a:r>
          </a:p>
          <a:p>
            <a:pPr lvl="1" eaLnBrk="1" hangingPunct="1"/>
            <a:r>
              <a:rPr lang="en-US" sz="3200" u="sng" dirty="0" smtClean="0"/>
              <a:t>Southern Hemisphere = </a:t>
            </a:r>
            <a:r>
              <a:rPr lang="en-US" sz="3200" dirty="0" smtClean="0"/>
              <a:t>deflected to the left (</a:t>
            </a:r>
            <a:r>
              <a:rPr lang="en-US" sz="3200" u="sng" dirty="0" smtClean="0"/>
              <a:t>counterclockwise</a:t>
            </a:r>
            <a:r>
              <a:rPr lang="en-US" sz="3200" dirty="0" smtClean="0"/>
              <a:t>)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2.  Coriolis Effect</a:t>
            </a:r>
          </a:p>
        </p:txBody>
      </p:sp>
    </p:spTree>
    <p:extLst>
      <p:ext uri="{BB962C8B-B14F-4D97-AF65-F5344CB8AC3E}">
        <p14:creationId xmlns:p14="http://schemas.microsoft.com/office/powerpoint/2010/main" val="131144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3a.  Shape of the Land:</a:t>
            </a:r>
            <a:b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Land and Sea Breezes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152400" y="1371591"/>
            <a:ext cx="86885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u="sng" dirty="0">
                <a:solidFill>
                  <a:prstClr val="black"/>
                </a:solidFill>
                <a:latin typeface="Arial" charset="0"/>
                <a:cs typeface="Arial" charset="0"/>
              </a:rPr>
              <a:t>Sea Breeze</a:t>
            </a: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					</a:t>
            </a:r>
            <a:r>
              <a:rPr lang="en-US" sz="2800" u="sng" dirty="0">
                <a:solidFill>
                  <a:prstClr val="black"/>
                </a:solidFill>
                <a:latin typeface="Arial" charset="0"/>
                <a:cs typeface="Arial" charset="0"/>
              </a:rPr>
              <a:t>Land Breeze</a:t>
            </a:r>
          </a:p>
          <a:p>
            <a:pPr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800" u="sng" dirty="0">
                <a:solidFill>
                  <a:prstClr val="black"/>
                </a:solidFill>
                <a:latin typeface="Arial" charset="0"/>
                <a:cs typeface="Arial" charset="0"/>
              </a:rPr>
              <a:t>(Day time)</a:t>
            </a: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					</a:t>
            </a:r>
            <a:r>
              <a:rPr lang="en-US" sz="2800" u="sng" dirty="0">
                <a:solidFill>
                  <a:prstClr val="black"/>
                </a:solidFill>
                <a:latin typeface="Arial" charset="0"/>
                <a:cs typeface="Arial" charset="0"/>
              </a:rPr>
              <a:t>(Night time)</a:t>
            </a:r>
          </a:p>
        </p:txBody>
      </p:sp>
      <p:grpSp>
        <p:nvGrpSpPr>
          <p:cNvPr id="17412" name="Group 2"/>
          <p:cNvGrpSpPr>
            <a:grpSpLocks/>
          </p:cNvGrpSpPr>
          <p:nvPr/>
        </p:nvGrpSpPr>
        <p:grpSpPr bwMode="auto">
          <a:xfrm>
            <a:off x="838200" y="2362200"/>
            <a:ext cx="3276600" cy="2816225"/>
            <a:chOff x="1392" y="1984"/>
            <a:chExt cx="5162" cy="4434"/>
          </a:xfrm>
        </p:grpSpPr>
        <p:sp>
          <p:nvSpPr>
            <p:cNvPr id="17430" name="Arc 3"/>
            <p:cNvSpPr>
              <a:spLocks/>
            </p:cNvSpPr>
            <p:nvPr/>
          </p:nvSpPr>
          <p:spPr bwMode="auto">
            <a:xfrm>
              <a:off x="1392" y="5507"/>
              <a:ext cx="2688" cy="911"/>
            </a:xfrm>
            <a:custGeom>
              <a:avLst/>
              <a:gdLst>
                <a:gd name="T0" fmla="*/ 0 w 21600"/>
                <a:gd name="T1" fmla="*/ 0 h 23206"/>
                <a:gd name="T2" fmla="*/ 42 w 21600"/>
                <a:gd name="T3" fmla="*/ 1 h 23206"/>
                <a:gd name="T4" fmla="*/ 0 w 21600"/>
                <a:gd name="T5" fmla="*/ 1 h 2320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206"/>
                <a:gd name="T11" fmla="*/ 21600 w 21600"/>
                <a:gd name="T12" fmla="*/ 23206 h 232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206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135"/>
                    <a:pt x="21580" y="22671"/>
                    <a:pt x="21540" y="23206"/>
                  </a:cubicBezTo>
                </a:path>
                <a:path w="21600" h="23206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135"/>
                    <a:pt x="21580" y="22671"/>
                    <a:pt x="21540" y="2320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431" name="AutoShape 4"/>
            <p:cNvSpPr>
              <a:spLocks noChangeArrowheads="1"/>
            </p:cNvSpPr>
            <p:nvPr/>
          </p:nvSpPr>
          <p:spPr bwMode="auto">
            <a:xfrm>
              <a:off x="1488" y="1984"/>
              <a:ext cx="864" cy="3522"/>
            </a:xfrm>
            <a:prstGeom prst="upArrow">
              <a:avLst>
                <a:gd name="adj1" fmla="val 50000"/>
                <a:gd name="adj2" fmla="val 83396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7432" name="AutoShape 5"/>
            <p:cNvSpPr>
              <a:spLocks noChangeArrowheads="1"/>
            </p:cNvSpPr>
            <p:nvPr/>
          </p:nvSpPr>
          <p:spPr bwMode="auto">
            <a:xfrm rot="-5400000">
              <a:off x="4013" y="3282"/>
              <a:ext cx="1080" cy="4002"/>
            </a:xfrm>
            <a:prstGeom prst="upArrow">
              <a:avLst>
                <a:gd name="adj1" fmla="val 50000"/>
                <a:gd name="adj2" fmla="val 95710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</p:grpSp>
      <p:pic>
        <p:nvPicPr>
          <p:cNvPr id="17413" name="Picture 149" descr="MCDD01820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514600" y="4800600"/>
            <a:ext cx="14541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1752600" y="419100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Cool sea breeze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609600" y="4648200"/>
            <a:ext cx="1285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Warmer Land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2514600" y="5257800"/>
            <a:ext cx="14700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Cooler Ocean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914400" y="2514600"/>
            <a:ext cx="381000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</a:rPr>
              <a:t>Warm air rises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334000" y="2590800"/>
            <a:ext cx="3505200" cy="3910013"/>
            <a:chOff x="6870" y="3039"/>
            <a:chExt cx="5018" cy="4817"/>
          </a:xfrm>
        </p:grpSpPr>
        <p:grpSp>
          <p:nvGrpSpPr>
            <p:cNvPr id="17422" name="Group 12"/>
            <p:cNvGrpSpPr>
              <a:grpSpLocks/>
            </p:cNvGrpSpPr>
            <p:nvPr/>
          </p:nvGrpSpPr>
          <p:grpSpPr bwMode="auto">
            <a:xfrm>
              <a:off x="6870" y="3039"/>
              <a:ext cx="4666" cy="3666"/>
              <a:chOff x="6870" y="2588"/>
              <a:chExt cx="4666" cy="3666"/>
            </a:xfrm>
          </p:grpSpPr>
          <p:sp>
            <p:nvSpPr>
              <p:cNvPr id="17424" name="Arc 13"/>
              <p:cNvSpPr>
                <a:spLocks/>
              </p:cNvSpPr>
              <p:nvPr/>
            </p:nvSpPr>
            <p:spPr bwMode="auto">
              <a:xfrm>
                <a:off x="7088" y="5107"/>
                <a:ext cx="2688" cy="911"/>
              </a:xfrm>
              <a:custGeom>
                <a:avLst/>
                <a:gdLst>
                  <a:gd name="T0" fmla="*/ 0 w 21600"/>
                  <a:gd name="T1" fmla="*/ 0 h 23206"/>
                  <a:gd name="T2" fmla="*/ 42 w 21600"/>
                  <a:gd name="T3" fmla="*/ 1 h 23206"/>
                  <a:gd name="T4" fmla="*/ 0 w 21600"/>
                  <a:gd name="T5" fmla="*/ 1 h 2320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206"/>
                  <a:gd name="T11" fmla="*/ 21600 w 21600"/>
                  <a:gd name="T12" fmla="*/ 23206 h 2320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206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135"/>
                      <a:pt x="21580" y="22671"/>
                      <a:pt x="21540" y="23206"/>
                    </a:cubicBezTo>
                  </a:path>
                  <a:path w="21600" h="23206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135"/>
                      <a:pt x="21580" y="22671"/>
                      <a:pt x="21540" y="23206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25" name="AutoShape 14"/>
              <p:cNvSpPr>
                <a:spLocks noChangeArrowheads="1"/>
              </p:cNvSpPr>
              <p:nvPr/>
            </p:nvSpPr>
            <p:spPr bwMode="auto">
              <a:xfrm>
                <a:off x="10768" y="2588"/>
                <a:ext cx="768" cy="2937"/>
              </a:xfrm>
              <a:prstGeom prst="upArrow">
                <a:avLst>
                  <a:gd name="adj1" fmla="val 50000"/>
                  <a:gd name="adj2" fmla="val 83389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black"/>
                  </a:solidFill>
                  <a:cs typeface="Arial" charset="0"/>
                </a:endParaRPr>
              </a:p>
            </p:txBody>
          </p:sp>
          <p:grpSp>
            <p:nvGrpSpPr>
              <p:cNvPr id="17426" name="Group 15"/>
              <p:cNvGrpSpPr>
                <a:grpSpLocks/>
              </p:cNvGrpSpPr>
              <p:nvPr/>
            </p:nvGrpSpPr>
            <p:grpSpPr bwMode="auto">
              <a:xfrm>
                <a:off x="6870" y="4420"/>
                <a:ext cx="3600" cy="809"/>
                <a:chOff x="7933" y="4972"/>
                <a:chExt cx="3600" cy="809"/>
              </a:xfrm>
            </p:grpSpPr>
            <p:sp>
              <p:nvSpPr>
                <p:cNvPr id="17428" name="AutoShape 16"/>
                <p:cNvSpPr>
                  <a:spLocks noChangeArrowheads="1"/>
                </p:cNvSpPr>
                <p:nvPr/>
              </p:nvSpPr>
              <p:spPr bwMode="auto">
                <a:xfrm rot="5400000" flipH="1">
                  <a:off x="9328" y="3577"/>
                  <a:ext cx="809" cy="3600"/>
                </a:xfrm>
                <a:prstGeom prst="upArrow">
                  <a:avLst>
                    <a:gd name="adj1" fmla="val 50000"/>
                    <a:gd name="adj2" fmla="val 95715"/>
                  </a:avLst>
                </a:prstGeom>
                <a:solidFill>
                  <a:srgbClr val="66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eaVert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742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7933" y="5133"/>
                  <a:ext cx="3600" cy="5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2400">
                      <a:solidFill>
                        <a:prstClr val="black"/>
                      </a:solidFill>
                      <a:latin typeface="Arial" charset="0"/>
                      <a:cs typeface="Arial" charset="0"/>
                    </a:rPr>
                    <a:t>Cool land breeze</a:t>
                  </a:r>
                </a:p>
              </p:txBody>
            </p:sp>
          </p:grpSp>
          <p:sp>
            <p:nvSpPr>
              <p:cNvPr id="17427" name="Text Box 18"/>
              <p:cNvSpPr txBox="1">
                <a:spLocks noChangeArrowheads="1"/>
              </p:cNvSpPr>
              <p:nvPr/>
            </p:nvSpPr>
            <p:spPr bwMode="auto">
              <a:xfrm>
                <a:off x="7184" y="5230"/>
                <a:ext cx="1593" cy="1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400">
                    <a:solidFill>
                      <a:prstClr val="black"/>
                    </a:solidFill>
                    <a:latin typeface="Arial" charset="0"/>
                    <a:cs typeface="Arial" charset="0"/>
                  </a:rPr>
                  <a:t>Cooler Land</a:t>
                </a:r>
              </a:p>
            </p:txBody>
          </p:sp>
        </p:grpSp>
        <p:sp>
          <p:nvSpPr>
            <p:cNvPr id="17423" name="Text Box 19"/>
            <p:cNvSpPr txBox="1">
              <a:spLocks noChangeArrowheads="1"/>
            </p:cNvSpPr>
            <p:nvPr/>
          </p:nvSpPr>
          <p:spPr bwMode="auto">
            <a:xfrm>
              <a:off x="9575" y="6832"/>
              <a:ext cx="2313" cy="1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2400">
                  <a:solidFill>
                    <a:prstClr val="black"/>
                  </a:solidFill>
                  <a:latin typeface="Arial" charset="0"/>
                  <a:cs typeface="Arial" charset="0"/>
                </a:rPr>
                <a:t>Warmer Ocean</a:t>
              </a:r>
            </a:p>
          </p:txBody>
        </p:sp>
      </p:grpSp>
      <p:pic>
        <p:nvPicPr>
          <p:cNvPr id="17419" name="Picture 20" descr="MCDD01820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15200" y="5181600"/>
            <a:ext cx="16002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8077200" y="2819401"/>
            <a:ext cx="38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  <a:defRPr/>
            </a:pPr>
            <a:r>
              <a:rPr lang="en-US" sz="2400" dirty="0">
                <a:solidFill>
                  <a:prstClr val="black"/>
                </a:solidFill>
                <a:latin typeface="Arial" pitchFamily="34" charset="0"/>
              </a:rPr>
              <a:t>Warm air rises</a:t>
            </a:r>
          </a:p>
        </p:txBody>
      </p:sp>
      <p:pic>
        <p:nvPicPr>
          <p:cNvPr id="17421" name="Picture 2" descr="http://www.wildernessphotographs.com/images/large/Honopu%20Ridge%20view%20of%20Na%20Pali%20coastline%2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905000"/>
            <a:ext cx="38893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0" y="5903893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Caused by low pressure over land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58017" y="5903893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Caused by low pressure over water</a:t>
            </a:r>
          </a:p>
        </p:txBody>
      </p:sp>
    </p:spTree>
    <p:extLst>
      <p:ext uri="{BB962C8B-B14F-4D97-AF65-F5344CB8AC3E}">
        <p14:creationId xmlns:p14="http://schemas.microsoft.com/office/powerpoint/2010/main" val="320151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5" grpId="0"/>
      <p:bldP spid="17416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3b.  Shape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of the Land: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Local Winds—Mountain and Valley Breezes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435" name="Rectangle 14"/>
          <p:cNvSpPr>
            <a:spLocks noChangeArrowheads="1"/>
          </p:cNvSpPr>
          <p:nvPr/>
        </p:nvSpPr>
        <p:spPr bwMode="auto">
          <a:xfrm>
            <a:off x="381160" y="2057391"/>
            <a:ext cx="396641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u="sng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Valley Breeze</a:t>
            </a:r>
            <a:endParaRPr lang="en-US" sz="2800" u="sng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        </a:t>
            </a:r>
            <a:r>
              <a:rPr lang="en-US" sz="2800" u="sng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(Day </a:t>
            </a:r>
            <a:r>
              <a:rPr lang="en-US" sz="2800" u="sng" dirty="0">
                <a:solidFill>
                  <a:prstClr val="black"/>
                </a:solidFill>
                <a:latin typeface="Arial" charset="0"/>
                <a:cs typeface="Arial" charset="0"/>
              </a:rPr>
              <a:t>time</a:t>
            </a:r>
            <a:r>
              <a:rPr lang="en-US" sz="2800" u="sng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)</a:t>
            </a: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		</a:t>
            </a:r>
          </a:p>
        </p:txBody>
      </p:sp>
      <p:pic>
        <p:nvPicPr>
          <p:cNvPr id="18436" name="Picture 2" descr="http://clem.mscd.edu/~wagnerri/mtnvalley.jpg"/>
          <p:cNvPicPr>
            <a:picLocks noChangeAspect="1" noChangeArrowheads="1"/>
          </p:cNvPicPr>
          <p:nvPr/>
        </p:nvPicPr>
        <p:blipFill rotWithShape="1">
          <a:blip r:embed="rId3" cstate="print"/>
          <a:srcRect l="53279" r="2691" b="9254"/>
          <a:stretch/>
        </p:blipFill>
        <p:spPr bwMode="auto">
          <a:xfrm>
            <a:off x="4686300" y="3200400"/>
            <a:ext cx="4457700" cy="3153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2" descr="http://clem.mscd.edu/~wagnerri/mtnvalley.jpg"/>
          <p:cNvPicPr>
            <a:picLocks noChangeAspect="1" noChangeArrowheads="1"/>
          </p:cNvPicPr>
          <p:nvPr/>
        </p:nvPicPr>
        <p:blipFill rotWithShape="1">
          <a:blip r:embed="rId3" cstate="print"/>
          <a:srcRect l="7368" r="50819" b="11642"/>
          <a:stretch/>
        </p:blipFill>
        <p:spPr bwMode="auto">
          <a:xfrm>
            <a:off x="0" y="3200401"/>
            <a:ext cx="4347571" cy="3153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4931944" y="2057391"/>
            <a:ext cx="396641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u="sng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Mountain Breeze</a:t>
            </a:r>
            <a:endParaRPr lang="en-US" sz="2800" u="sng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	</a:t>
            </a:r>
            <a:r>
              <a:rPr lang="en-US" sz="2800" u="sng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(Night </a:t>
            </a:r>
            <a:r>
              <a:rPr lang="en-US" sz="2800" u="sng" dirty="0">
                <a:solidFill>
                  <a:prstClr val="black"/>
                </a:solidFill>
                <a:latin typeface="Arial" charset="0"/>
                <a:cs typeface="Arial" charset="0"/>
              </a:rPr>
              <a:t>time</a:t>
            </a:r>
            <a:r>
              <a:rPr lang="en-US" sz="2800" u="sng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)</a:t>
            </a: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2991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Air Pressure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668" y="1447800"/>
            <a:ext cx="7772400" cy="4830763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800" u="sng" dirty="0"/>
              <a:t>Air </a:t>
            </a:r>
            <a:r>
              <a:rPr lang="en-US" sz="3800" u="sng" dirty="0" smtClean="0"/>
              <a:t>pressure = weight </a:t>
            </a:r>
            <a:r>
              <a:rPr lang="en-US" sz="3800" u="sng" dirty="0"/>
              <a:t>of </a:t>
            </a:r>
            <a:r>
              <a:rPr lang="en-US" sz="3800" u="sng" dirty="0" smtClean="0"/>
              <a:t>atmosphere</a:t>
            </a:r>
            <a:r>
              <a:rPr lang="en-US" sz="3800" dirty="0" smtClean="0"/>
              <a:t> </a:t>
            </a:r>
            <a:r>
              <a:rPr lang="en-US" sz="3800" dirty="0"/>
              <a:t>pressing </a:t>
            </a:r>
            <a:r>
              <a:rPr lang="en-US" sz="3800" dirty="0" smtClean="0"/>
              <a:t>down</a:t>
            </a:r>
          </a:p>
          <a:p>
            <a:pPr lvl="0"/>
            <a:r>
              <a:rPr lang="en-US" sz="3800" u="sng" dirty="0" smtClean="0"/>
              <a:t>Most</a:t>
            </a:r>
            <a:r>
              <a:rPr lang="en-US" sz="3800" dirty="0" smtClean="0"/>
              <a:t> </a:t>
            </a:r>
            <a:r>
              <a:rPr lang="en-US" sz="3800" dirty="0"/>
              <a:t>of Earth’s </a:t>
            </a:r>
            <a:r>
              <a:rPr lang="en-US" sz="3800" u="sng" dirty="0"/>
              <a:t>air</a:t>
            </a:r>
            <a:r>
              <a:rPr lang="en-US" sz="3800" dirty="0"/>
              <a:t> mass is </a:t>
            </a:r>
            <a:r>
              <a:rPr lang="en-US" sz="3800" u="sng" dirty="0" smtClean="0"/>
              <a:t>in</a:t>
            </a:r>
            <a:r>
              <a:rPr lang="en-US" sz="3800" dirty="0" smtClean="0"/>
              <a:t> </a:t>
            </a:r>
            <a:r>
              <a:rPr lang="en-US" sz="3800" dirty="0"/>
              <a:t>the </a:t>
            </a:r>
            <a:r>
              <a:rPr lang="en-US" sz="3800" u="sng" dirty="0"/>
              <a:t>lower </a:t>
            </a:r>
            <a:r>
              <a:rPr lang="en-US" sz="3800" u="sng" dirty="0" smtClean="0"/>
              <a:t>atmosphere</a:t>
            </a:r>
            <a:r>
              <a:rPr lang="en-US" sz="3800" dirty="0" smtClean="0"/>
              <a:t>.</a:t>
            </a:r>
          </a:p>
          <a:p>
            <a:pPr lvl="1"/>
            <a:r>
              <a:rPr lang="en-US" sz="3800" dirty="0" smtClean="0"/>
              <a:t>Moving </a:t>
            </a:r>
            <a:r>
              <a:rPr lang="en-US" sz="3800" u="sng" dirty="0" smtClean="0"/>
              <a:t>from </a:t>
            </a:r>
            <a:r>
              <a:rPr lang="en-US" sz="3800" u="sng" dirty="0"/>
              <a:t>space to Earth</a:t>
            </a:r>
            <a:r>
              <a:rPr lang="en-US" sz="3800" dirty="0"/>
              <a:t>’s surface, </a:t>
            </a:r>
            <a:r>
              <a:rPr lang="en-US" sz="3800" dirty="0" smtClean="0"/>
              <a:t>air </a:t>
            </a:r>
            <a:r>
              <a:rPr lang="en-US" sz="3800" u="sng" dirty="0"/>
              <a:t>pressure increases</a:t>
            </a:r>
            <a:r>
              <a:rPr lang="en-US" sz="3800" dirty="0" smtClean="0"/>
              <a:t>.</a:t>
            </a:r>
          </a:p>
          <a:p>
            <a:r>
              <a:rPr lang="en-US" sz="3800" u="sng" dirty="0" smtClean="0"/>
              <a:t>Change in</a:t>
            </a:r>
            <a:r>
              <a:rPr lang="en-US" sz="3800" dirty="0" smtClean="0"/>
              <a:t> atmospheric </a:t>
            </a:r>
            <a:r>
              <a:rPr lang="en-US" sz="3800" u="sng" dirty="0"/>
              <a:t>pressure </a:t>
            </a:r>
            <a:r>
              <a:rPr lang="en-US" sz="3800" u="sng" dirty="0" smtClean="0"/>
              <a:t>= change </a:t>
            </a:r>
            <a:r>
              <a:rPr lang="en-US" sz="3800" u="sng" dirty="0"/>
              <a:t>in </a:t>
            </a:r>
            <a:r>
              <a:rPr lang="en-US" sz="3800" u="sng" dirty="0" smtClean="0"/>
              <a:t>weather</a:t>
            </a:r>
            <a:r>
              <a:rPr lang="en-US" sz="3800" dirty="0" smtClean="0"/>
              <a:t>.</a:t>
            </a:r>
            <a:endParaRPr lang="en-US" sz="3800" dirty="0"/>
          </a:p>
          <a:p>
            <a:endParaRPr lang="en-US" sz="3600" dirty="0"/>
          </a:p>
          <a:p>
            <a:pPr lvl="0"/>
            <a:endParaRPr lang="en-US" dirty="0"/>
          </a:p>
        </p:txBody>
      </p:sp>
      <p:pic>
        <p:nvPicPr>
          <p:cNvPr id="15364" name="Picture 4" descr="http://apollo.lsc.vsc.edu/classes/met130/notes/chapter1/graphics/column.free.gif"/>
          <p:cNvPicPr>
            <a:picLocks noChangeAspect="1" noChangeArrowheads="1"/>
          </p:cNvPicPr>
          <p:nvPr/>
        </p:nvPicPr>
        <p:blipFill>
          <a:blip r:embed="rId2" cstate="print"/>
          <a:srcRect l="24427"/>
          <a:stretch>
            <a:fillRect/>
          </a:stretch>
        </p:blipFill>
        <p:spPr bwMode="auto">
          <a:xfrm>
            <a:off x="7696200" y="-1"/>
            <a:ext cx="1462667" cy="35754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495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Mapping Air Pressure</a:t>
            </a:r>
            <a:endParaRPr lang="en-US" dirty="0"/>
          </a:p>
        </p:txBody>
      </p:sp>
      <p:pic>
        <p:nvPicPr>
          <p:cNvPr id="1026" name="Picture 2" descr="http://www.srh.weather.gov/jetstream/synoptic/images/sfc_slp_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513918"/>
            <a:ext cx="5546558" cy="334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Meteorologists </a:t>
            </a:r>
            <a:r>
              <a:rPr lang="en-US" dirty="0"/>
              <a:t>use </a:t>
            </a:r>
            <a:r>
              <a:rPr lang="en-US" u="sng" dirty="0"/>
              <a:t>isobars</a:t>
            </a:r>
            <a:r>
              <a:rPr lang="en-US" dirty="0"/>
              <a:t> to </a:t>
            </a:r>
            <a:r>
              <a:rPr lang="en-US" u="sng" dirty="0"/>
              <a:t>identify high </a:t>
            </a:r>
            <a:r>
              <a:rPr lang="en-US" dirty="0"/>
              <a:t>pressure </a:t>
            </a:r>
            <a:r>
              <a:rPr lang="en-US" u="sng" dirty="0"/>
              <a:t>and low pressure air </a:t>
            </a:r>
            <a:r>
              <a:rPr lang="en-US" u="sng" dirty="0" smtClean="0"/>
              <a:t>systems</a:t>
            </a:r>
            <a:r>
              <a:rPr lang="en-US" dirty="0" smtClean="0"/>
              <a:t>.</a:t>
            </a:r>
          </a:p>
          <a:p>
            <a:pPr lvl="1"/>
            <a:r>
              <a:rPr lang="en-US" sz="3200" u="sng" dirty="0" smtClean="0"/>
              <a:t>Isobars </a:t>
            </a:r>
            <a:r>
              <a:rPr lang="en-US" sz="3200" u="sng" dirty="0" smtClean="0">
                <a:sym typeface="Wingdings" panose="05000000000000000000" pitchFamily="2" charset="2"/>
              </a:rPr>
              <a:t> </a:t>
            </a:r>
            <a:r>
              <a:rPr lang="en-US" sz="3200" u="sng" dirty="0" smtClean="0"/>
              <a:t>lines </a:t>
            </a:r>
            <a:r>
              <a:rPr lang="en-US" sz="3200" u="sng" dirty="0"/>
              <a:t>that connect </a:t>
            </a:r>
            <a:r>
              <a:rPr lang="en-US" sz="3200" u="sng" dirty="0" smtClean="0"/>
              <a:t>areas </a:t>
            </a:r>
            <a:r>
              <a:rPr lang="en-US" sz="3200" u="sng" dirty="0"/>
              <a:t>of equal air </a:t>
            </a:r>
            <a:r>
              <a:rPr lang="en-US" sz="3200" u="sng" dirty="0" smtClean="0"/>
              <a:t>pressure</a:t>
            </a:r>
          </a:p>
          <a:p>
            <a:endParaRPr lang="en-US" dirty="0"/>
          </a:p>
        </p:txBody>
      </p:sp>
      <p:pic>
        <p:nvPicPr>
          <p:cNvPr id="11270" name="Picture 6" descr="http://www.weatherforyou.com/contours/wx4u/currents/useastcentral_pressure_i1_points.png"/>
          <p:cNvPicPr>
            <a:picLocks noChangeAspect="1" noChangeArrowheads="1"/>
          </p:cNvPicPr>
          <p:nvPr/>
        </p:nvPicPr>
        <p:blipFill>
          <a:blip r:embed="rId3" cstate="print">
            <a:lum bright="24000"/>
          </a:blip>
          <a:srcRect l="21250" t="6667" b="25000"/>
          <a:stretch>
            <a:fillRect/>
          </a:stretch>
        </p:blipFill>
        <p:spPr bwMode="auto">
          <a:xfrm>
            <a:off x="-28076" y="4508977"/>
            <a:ext cx="3609476" cy="23490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030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Low Pressure Systems = Cyclones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977484" cy="54979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u="sng" dirty="0"/>
              <a:t>center</a:t>
            </a:r>
            <a:r>
              <a:rPr lang="en-US" dirty="0"/>
              <a:t> of the </a:t>
            </a:r>
            <a:r>
              <a:rPr lang="en-US" u="sng" dirty="0"/>
              <a:t>isobar rings</a:t>
            </a:r>
            <a:r>
              <a:rPr lang="en-US" dirty="0"/>
              <a:t> with </a:t>
            </a:r>
            <a:r>
              <a:rPr lang="en-US" u="sng" dirty="0" smtClean="0"/>
              <a:t>lowest pressure</a:t>
            </a:r>
            <a:endParaRPr lang="en-US" u="sng" dirty="0"/>
          </a:p>
          <a:p>
            <a:r>
              <a:rPr lang="en-US" u="sng" dirty="0"/>
              <a:t>Marked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u="sng" dirty="0" smtClean="0"/>
              <a:t>“</a:t>
            </a:r>
            <a:r>
              <a:rPr lang="en-US" u="sng" dirty="0"/>
              <a:t>L</a:t>
            </a:r>
            <a:r>
              <a:rPr lang="en-US" u="sng" dirty="0" smtClean="0"/>
              <a:t>”</a:t>
            </a:r>
          </a:p>
          <a:p>
            <a:r>
              <a:rPr lang="en-US" u="sng" dirty="0" smtClean="0"/>
              <a:t>Air moves:</a:t>
            </a:r>
          </a:p>
          <a:p>
            <a:pPr lvl="1"/>
            <a:r>
              <a:rPr lang="en-US" sz="3200" u="sng" dirty="0" smtClean="0"/>
              <a:t>UP</a:t>
            </a:r>
          </a:p>
          <a:p>
            <a:pPr lvl="1"/>
            <a:r>
              <a:rPr lang="en-US" sz="3200" u="sng" dirty="0" smtClean="0"/>
              <a:t>INTO</a:t>
            </a:r>
          </a:p>
          <a:p>
            <a:pPr lvl="1"/>
            <a:r>
              <a:rPr lang="en-US" sz="3200" u="sng" dirty="0" smtClean="0"/>
              <a:t>COUNTERCLOCKWISE</a:t>
            </a:r>
          </a:p>
          <a:p>
            <a:pPr lvl="0"/>
            <a:r>
              <a:rPr lang="en-US" u="sng" dirty="0"/>
              <a:t>Rising air cools, condenses, </a:t>
            </a:r>
            <a:r>
              <a:rPr lang="en-US" u="sng" dirty="0" smtClean="0"/>
              <a:t>&amp; precipitates = cloudy &amp; stormy </a:t>
            </a:r>
            <a:r>
              <a:rPr lang="en-US" dirty="0" smtClean="0"/>
              <a:t>weather</a:t>
            </a:r>
          </a:p>
          <a:p>
            <a:endParaRPr lang="en-US" dirty="0"/>
          </a:p>
        </p:txBody>
      </p:sp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6708475" y="2057400"/>
            <a:ext cx="2179637" cy="2057400"/>
            <a:chOff x="2592" y="4993"/>
            <a:chExt cx="2832" cy="2680"/>
          </a:xfrm>
        </p:grpSpPr>
        <p:sp>
          <p:nvSpPr>
            <p:cNvPr id="24579" name="WordArt 3"/>
            <p:cNvSpPr>
              <a:spLocks noChangeArrowheads="1" noChangeShapeType="1" noTextEdit="1"/>
            </p:cNvSpPr>
            <p:nvPr/>
          </p:nvSpPr>
          <p:spPr bwMode="auto">
            <a:xfrm>
              <a:off x="3536" y="5796"/>
              <a:ext cx="608" cy="9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</a:t>
              </a:r>
              <a:endParaRPr lang="en-US" sz="3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  <p:sp>
          <p:nvSpPr>
            <p:cNvPr id="24580" name="AutoShape 4"/>
            <p:cNvSpPr>
              <a:spLocks noChangeArrowheads="1"/>
            </p:cNvSpPr>
            <p:nvPr/>
          </p:nvSpPr>
          <p:spPr bwMode="auto">
            <a:xfrm rot="2349362" flipH="1">
              <a:off x="3740" y="6369"/>
              <a:ext cx="1376" cy="1304"/>
            </a:xfrm>
            <a:custGeom>
              <a:avLst/>
              <a:gdLst>
                <a:gd name="G0" fmla="+- -3534215 0 0"/>
                <a:gd name="G1" fmla="+- -9640557 0 0"/>
                <a:gd name="G2" fmla="+- -3534215 0 -9640557"/>
                <a:gd name="G3" fmla="+- 10800 0 0"/>
                <a:gd name="G4" fmla="+- 0 0 -3534215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10800 0 0"/>
                <a:gd name="G9" fmla="+- 0 0 -9640557"/>
                <a:gd name="G10" fmla="+- 10800 0 2700"/>
                <a:gd name="G11" fmla="cos G10 -3534215"/>
                <a:gd name="G12" fmla="sin G10 -3534215"/>
                <a:gd name="G13" fmla="cos 13500 -3534215"/>
                <a:gd name="G14" fmla="sin 13500 -3534215"/>
                <a:gd name="G15" fmla="+- G11 10800 0"/>
                <a:gd name="G16" fmla="+- G12 10800 0"/>
                <a:gd name="G17" fmla="+- G13 10800 0"/>
                <a:gd name="G18" fmla="+- G14 10800 0"/>
                <a:gd name="G19" fmla="*/ 10800 1 2"/>
                <a:gd name="G20" fmla="+- G19 5400 0"/>
                <a:gd name="G21" fmla="cos G20 -3534215"/>
                <a:gd name="G22" fmla="sin G20 -3534215"/>
                <a:gd name="G23" fmla="+- G21 10800 0"/>
                <a:gd name="G24" fmla="+- G12 G23 G22"/>
                <a:gd name="G25" fmla="+- G22 G23 G11"/>
                <a:gd name="G26" fmla="cos 10800 -3534215"/>
                <a:gd name="G27" fmla="sin 10800 -3534215"/>
                <a:gd name="G28" fmla="cos 10800 -3534215"/>
                <a:gd name="G29" fmla="sin 10800 -3534215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640557"/>
                <a:gd name="G36" fmla="sin G34 -9640557"/>
                <a:gd name="G37" fmla="+/ -9640557 -3534215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10800 G39"/>
                <a:gd name="G43" fmla="sin 108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28 w 21600"/>
                <a:gd name="T5" fmla="*/ 181 h 21600"/>
                <a:gd name="T6" fmla="*/ 1731 w 21600"/>
                <a:gd name="T7" fmla="*/ 4934 h 21600"/>
                <a:gd name="T8" fmla="*/ 8828 w 21600"/>
                <a:gd name="T9" fmla="*/ 181 h 21600"/>
                <a:gd name="T10" fmla="*/ 18748 w 21600"/>
                <a:gd name="T11" fmla="*/ -112 h 21600"/>
                <a:gd name="T12" fmla="*/ 19341 w 21600"/>
                <a:gd name="T13" fmla="*/ 3660 h 21600"/>
                <a:gd name="T14" fmla="*/ 15569 w 21600"/>
                <a:gd name="T15" fmla="*/ 4252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159" y="2070"/>
                  </a:moveTo>
                  <a:cubicBezTo>
                    <a:pt x="15311" y="724"/>
                    <a:pt x="13085" y="0"/>
                    <a:pt x="10800" y="0"/>
                  </a:cubicBezTo>
                  <a:cubicBezTo>
                    <a:pt x="7135" y="-1"/>
                    <a:pt x="3721" y="1857"/>
                    <a:pt x="1731" y="4934"/>
                  </a:cubicBezTo>
                  <a:cubicBezTo>
                    <a:pt x="3721" y="1857"/>
                    <a:pt x="7135" y="-1"/>
                    <a:pt x="10800" y="0"/>
                  </a:cubicBezTo>
                  <a:cubicBezTo>
                    <a:pt x="13085" y="0"/>
                    <a:pt x="15311" y="724"/>
                    <a:pt x="17159" y="2070"/>
                  </a:cubicBezTo>
                  <a:lnTo>
                    <a:pt x="18748" y="-112"/>
                  </a:lnTo>
                  <a:lnTo>
                    <a:pt x="19341" y="3660"/>
                  </a:lnTo>
                  <a:lnTo>
                    <a:pt x="15569" y="4252"/>
                  </a:lnTo>
                  <a:lnTo>
                    <a:pt x="17159" y="20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1" name="AutoShape 5"/>
            <p:cNvSpPr>
              <a:spLocks noChangeArrowheads="1"/>
            </p:cNvSpPr>
            <p:nvPr/>
          </p:nvSpPr>
          <p:spPr bwMode="auto">
            <a:xfrm rot="19653794" flipH="1">
              <a:off x="4048" y="5065"/>
              <a:ext cx="1376" cy="1304"/>
            </a:xfrm>
            <a:custGeom>
              <a:avLst/>
              <a:gdLst>
                <a:gd name="G0" fmla="+- -3534215 0 0"/>
                <a:gd name="G1" fmla="+- -9640557 0 0"/>
                <a:gd name="G2" fmla="+- -3534215 0 -9640557"/>
                <a:gd name="G3" fmla="+- 10800 0 0"/>
                <a:gd name="G4" fmla="+- 0 0 -3534215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10800 0 0"/>
                <a:gd name="G9" fmla="+- 0 0 -9640557"/>
                <a:gd name="G10" fmla="+- 10800 0 2700"/>
                <a:gd name="G11" fmla="cos G10 -3534215"/>
                <a:gd name="G12" fmla="sin G10 -3534215"/>
                <a:gd name="G13" fmla="cos 13500 -3534215"/>
                <a:gd name="G14" fmla="sin 13500 -3534215"/>
                <a:gd name="G15" fmla="+- G11 10800 0"/>
                <a:gd name="G16" fmla="+- G12 10800 0"/>
                <a:gd name="G17" fmla="+- G13 10800 0"/>
                <a:gd name="G18" fmla="+- G14 10800 0"/>
                <a:gd name="G19" fmla="*/ 10800 1 2"/>
                <a:gd name="G20" fmla="+- G19 5400 0"/>
                <a:gd name="G21" fmla="cos G20 -3534215"/>
                <a:gd name="G22" fmla="sin G20 -3534215"/>
                <a:gd name="G23" fmla="+- G21 10800 0"/>
                <a:gd name="G24" fmla="+- G12 G23 G22"/>
                <a:gd name="G25" fmla="+- G22 G23 G11"/>
                <a:gd name="G26" fmla="cos 10800 -3534215"/>
                <a:gd name="G27" fmla="sin 10800 -3534215"/>
                <a:gd name="G28" fmla="cos 10800 -3534215"/>
                <a:gd name="G29" fmla="sin 10800 -3534215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640557"/>
                <a:gd name="G36" fmla="sin G34 -9640557"/>
                <a:gd name="G37" fmla="+/ -9640557 -3534215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10800 G39"/>
                <a:gd name="G43" fmla="sin 108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28 w 21600"/>
                <a:gd name="T5" fmla="*/ 181 h 21600"/>
                <a:gd name="T6" fmla="*/ 1731 w 21600"/>
                <a:gd name="T7" fmla="*/ 4934 h 21600"/>
                <a:gd name="T8" fmla="*/ 8828 w 21600"/>
                <a:gd name="T9" fmla="*/ 181 h 21600"/>
                <a:gd name="T10" fmla="*/ 18748 w 21600"/>
                <a:gd name="T11" fmla="*/ -112 h 21600"/>
                <a:gd name="T12" fmla="*/ 19341 w 21600"/>
                <a:gd name="T13" fmla="*/ 3660 h 21600"/>
                <a:gd name="T14" fmla="*/ 15569 w 21600"/>
                <a:gd name="T15" fmla="*/ 4252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159" y="2070"/>
                  </a:moveTo>
                  <a:cubicBezTo>
                    <a:pt x="15311" y="724"/>
                    <a:pt x="13085" y="0"/>
                    <a:pt x="10800" y="0"/>
                  </a:cubicBezTo>
                  <a:cubicBezTo>
                    <a:pt x="7135" y="-1"/>
                    <a:pt x="3721" y="1857"/>
                    <a:pt x="1731" y="4934"/>
                  </a:cubicBezTo>
                  <a:cubicBezTo>
                    <a:pt x="3721" y="1857"/>
                    <a:pt x="7135" y="-1"/>
                    <a:pt x="10800" y="0"/>
                  </a:cubicBezTo>
                  <a:cubicBezTo>
                    <a:pt x="13085" y="0"/>
                    <a:pt x="15311" y="724"/>
                    <a:pt x="17159" y="2070"/>
                  </a:cubicBezTo>
                  <a:lnTo>
                    <a:pt x="18748" y="-112"/>
                  </a:lnTo>
                  <a:lnTo>
                    <a:pt x="19341" y="3660"/>
                  </a:lnTo>
                  <a:lnTo>
                    <a:pt x="15569" y="4252"/>
                  </a:lnTo>
                  <a:lnTo>
                    <a:pt x="17159" y="20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2" name="AutoShape 6"/>
            <p:cNvSpPr>
              <a:spLocks noChangeArrowheads="1"/>
            </p:cNvSpPr>
            <p:nvPr/>
          </p:nvSpPr>
          <p:spPr bwMode="auto">
            <a:xfrm rot="14985428" flipH="1">
              <a:off x="2804" y="5029"/>
              <a:ext cx="1376" cy="1304"/>
            </a:xfrm>
            <a:custGeom>
              <a:avLst/>
              <a:gdLst>
                <a:gd name="G0" fmla="+- -3534215 0 0"/>
                <a:gd name="G1" fmla="+- -9640557 0 0"/>
                <a:gd name="G2" fmla="+- -3534215 0 -9640557"/>
                <a:gd name="G3" fmla="+- 10800 0 0"/>
                <a:gd name="G4" fmla="+- 0 0 -3534215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10800 0 0"/>
                <a:gd name="G9" fmla="+- 0 0 -9640557"/>
                <a:gd name="G10" fmla="+- 10800 0 2700"/>
                <a:gd name="G11" fmla="cos G10 -3534215"/>
                <a:gd name="G12" fmla="sin G10 -3534215"/>
                <a:gd name="G13" fmla="cos 13500 -3534215"/>
                <a:gd name="G14" fmla="sin 13500 -3534215"/>
                <a:gd name="G15" fmla="+- G11 10800 0"/>
                <a:gd name="G16" fmla="+- G12 10800 0"/>
                <a:gd name="G17" fmla="+- G13 10800 0"/>
                <a:gd name="G18" fmla="+- G14 10800 0"/>
                <a:gd name="G19" fmla="*/ 10800 1 2"/>
                <a:gd name="G20" fmla="+- G19 5400 0"/>
                <a:gd name="G21" fmla="cos G20 -3534215"/>
                <a:gd name="G22" fmla="sin G20 -3534215"/>
                <a:gd name="G23" fmla="+- G21 10800 0"/>
                <a:gd name="G24" fmla="+- G12 G23 G22"/>
                <a:gd name="G25" fmla="+- G22 G23 G11"/>
                <a:gd name="G26" fmla="cos 10800 -3534215"/>
                <a:gd name="G27" fmla="sin 10800 -3534215"/>
                <a:gd name="G28" fmla="cos 10800 -3534215"/>
                <a:gd name="G29" fmla="sin 10800 -3534215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640557"/>
                <a:gd name="G36" fmla="sin G34 -9640557"/>
                <a:gd name="G37" fmla="+/ -9640557 -3534215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10800 G39"/>
                <a:gd name="G43" fmla="sin 108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28 w 21600"/>
                <a:gd name="T5" fmla="*/ 181 h 21600"/>
                <a:gd name="T6" fmla="*/ 1731 w 21600"/>
                <a:gd name="T7" fmla="*/ 4934 h 21600"/>
                <a:gd name="T8" fmla="*/ 8828 w 21600"/>
                <a:gd name="T9" fmla="*/ 181 h 21600"/>
                <a:gd name="T10" fmla="*/ 18748 w 21600"/>
                <a:gd name="T11" fmla="*/ -112 h 21600"/>
                <a:gd name="T12" fmla="*/ 19341 w 21600"/>
                <a:gd name="T13" fmla="*/ 3660 h 21600"/>
                <a:gd name="T14" fmla="*/ 15569 w 21600"/>
                <a:gd name="T15" fmla="*/ 4252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159" y="2070"/>
                  </a:moveTo>
                  <a:cubicBezTo>
                    <a:pt x="15311" y="724"/>
                    <a:pt x="13085" y="0"/>
                    <a:pt x="10800" y="0"/>
                  </a:cubicBezTo>
                  <a:cubicBezTo>
                    <a:pt x="7135" y="-1"/>
                    <a:pt x="3721" y="1857"/>
                    <a:pt x="1731" y="4934"/>
                  </a:cubicBezTo>
                  <a:cubicBezTo>
                    <a:pt x="3721" y="1857"/>
                    <a:pt x="7135" y="-1"/>
                    <a:pt x="10800" y="0"/>
                  </a:cubicBezTo>
                  <a:cubicBezTo>
                    <a:pt x="13085" y="0"/>
                    <a:pt x="15311" y="724"/>
                    <a:pt x="17159" y="2070"/>
                  </a:cubicBezTo>
                  <a:lnTo>
                    <a:pt x="18748" y="-112"/>
                  </a:lnTo>
                  <a:lnTo>
                    <a:pt x="19341" y="3660"/>
                  </a:lnTo>
                  <a:lnTo>
                    <a:pt x="15569" y="4252"/>
                  </a:lnTo>
                  <a:lnTo>
                    <a:pt x="17159" y="20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3" name="AutoShape 7"/>
            <p:cNvSpPr>
              <a:spLocks noChangeArrowheads="1"/>
            </p:cNvSpPr>
            <p:nvPr/>
          </p:nvSpPr>
          <p:spPr bwMode="auto">
            <a:xfrm rot="9881696" flipH="1">
              <a:off x="2592" y="6076"/>
              <a:ext cx="1376" cy="1304"/>
            </a:xfrm>
            <a:custGeom>
              <a:avLst/>
              <a:gdLst>
                <a:gd name="G0" fmla="+- -3534215 0 0"/>
                <a:gd name="G1" fmla="+- -9640557 0 0"/>
                <a:gd name="G2" fmla="+- -3534215 0 -9640557"/>
                <a:gd name="G3" fmla="+- 10800 0 0"/>
                <a:gd name="G4" fmla="+- 0 0 -3534215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10800 0 0"/>
                <a:gd name="G9" fmla="+- 0 0 -9640557"/>
                <a:gd name="G10" fmla="+- 10800 0 2700"/>
                <a:gd name="G11" fmla="cos G10 -3534215"/>
                <a:gd name="G12" fmla="sin G10 -3534215"/>
                <a:gd name="G13" fmla="cos 13500 -3534215"/>
                <a:gd name="G14" fmla="sin 13500 -3534215"/>
                <a:gd name="G15" fmla="+- G11 10800 0"/>
                <a:gd name="G16" fmla="+- G12 10800 0"/>
                <a:gd name="G17" fmla="+- G13 10800 0"/>
                <a:gd name="G18" fmla="+- G14 10800 0"/>
                <a:gd name="G19" fmla="*/ 10800 1 2"/>
                <a:gd name="G20" fmla="+- G19 5400 0"/>
                <a:gd name="G21" fmla="cos G20 -3534215"/>
                <a:gd name="G22" fmla="sin G20 -3534215"/>
                <a:gd name="G23" fmla="+- G21 10800 0"/>
                <a:gd name="G24" fmla="+- G12 G23 G22"/>
                <a:gd name="G25" fmla="+- G22 G23 G11"/>
                <a:gd name="G26" fmla="cos 10800 -3534215"/>
                <a:gd name="G27" fmla="sin 10800 -3534215"/>
                <a:gd name="G28" fmla="cos 10800 -3534215"/>
                <a:gd name="G29" fmla="sin 10800 -3534215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640557"/>
                <a:gd name="G36" fmla="sin G34 -9640557"/>
                <a:gd name="G37" fmla="+/ -9640557 -3534215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10800 G39"/>
                <a:gd name="G43" fmla="sin 108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28 w 21600"/>
                <a:gd name="T5" fmla="*/ 181 h 21600"/>
                <a:gd name="T6" fmla="*/ 1731 w 21600"/>
                <a:gd name="T7" fmla="*/ 4934 h 21600"/>
                <a:gd name="T8" fmla="*/ 8828 w 21600"/>
                <a:gd name="T9" fmla="*/ 181 h 21600"/>
                <a:gd name="T10" fmla="*/ 18748 w 21600"/>
                <a:gd name="T11" fmla="*/ -112 h 21600"/>
                <a:gd name="T12" fmla="*/ 19341 w 21600"/>
                <a:gd name="T13" fmla="*/ 3660 h 21600"/>
                <a:gd name="T14" fmla="*/ 15569 w 21600"/>
                <a:gd name="T15" fmla="*/ 4252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159" y="2070"/>
                  </a:moveTo>
                  <a:cubicBezTo>
                    <a:pt x="15311" y="724"/>
                    <a:pt x="13085" y="0"/>
                    <a:pt x="10800" y="0"/>
                  </a:cubicBezTo>
                  <a:cubicBezTo>
                    <a:pt x="7135" y="-1"/>
                    <a:pt x="3721" y="1857"/>
                    <a:pt x="1731" y="4934"/>
                  </a:cubicBezTo>
                  <a:cubicBezTo>
                    <a:pt x="3721" y="1857"/>
                    <a:pt x="7135" y="-1"/>
                    <a:pt x="10800" y="0"/>
                  </a:cubicBezTo>
                  <a:cubicBezTo>
                    <a:pt x="13085" y="0"/>
                    <a:pt x="15311" y="724"/>
                    <a:pt x="17159" y="2070"/>
                  </a:cubicBezTo>
                  <a:lnTo>
                    <a:pt x="18748" y="-112"/>
                  </a:lnTo>
                  <a:lnTo>
                    <a:pt x="19341" y="3660"/>
                  </a:lnTo>
                  <a:lnTo>
                    <a:pt x="15569" y="4252"/>
                  </a:lnTo>
                  <a:lnTo>
                    <a:pt x="17159" y="20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584" name="Group 8"/>
          <p:cNvGrpSpPr>
            <a:grpSpLocks/>
          </p:cNvGrpSpPr>
          <p:nvPr/>
        </p:nvGrpSpPr>
        <p:grpSpPr bwMode="auto">
          <a:xfrm>
            <a:off x="6553200" y="4659794"/>
            <a:ext cx="2398712" cy="1981200"/>
            <a:chOff x="6688" y="5380"/>
            <a:chExt cx="3776" cy="2144"/>
          </a:xfrm>
        </p:grpSpPr>
        <p:sp>
          <p:nvSpPr>
            <p:cNvPr id="24585" name="WordArt 9"/>
            <p:cNvSpPr>
              <a:spLocks noChangeArrowheads="1" noChangeShapeType="1" noTextEdit="1"/>
            </p:cNvSpPr>
            <p:nvPr/>
          </p:nvSpPr>
          <p:spPr bwMode="auto">
            <a:xfrm>
              <a:off x="8496" y="6661"/>
              <a:ext cx="304" cy="57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</a:t>
              </a:r>
              <a:endParaRPr lang="en-US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  <p:cxnSp>
          <p:nvCxnSpPr>
            <p:cNvPr id="24586" name="AutoShape 10"/>
            <p:cNvCxnSpPr>
              <a:cxnSpLocks noChangeShapeType="1"/>
            </p:cNvCxnSpPr>
            <p:nvPr/>
          </p:nvCxnSpPr>
          <p:spPr bwMode="auto">
            <a:xfrm>
              <a:off x="7216" y="7524"/>
              <a:ext cx="284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24587" name="Group 11"/>
            <p:cNvGrpSpPr>
              <a:grpSpLocks/>
            </p:cNvGrpSpPr>
            <p:nvPr/>
          </p:nvGrpSpPr>
          <p:grpSpPr bwMode="auto">
            <a:xfrm>
              <a:off x="6688" y="5380"/>
              <a:ext cx="3776" cy="1854"/>
              <a:chOff x="6400" y="4448"/>
              <a:chExt cx="3776" cy="1854"/>
            </a:xfrm>
          </p:grpSpPr>
          <p:sp>
            <p:nvSpPr>
              <p:cNvPr id="24588" name="AutoShape 12"/>
              <p:cNvSpPr>
                <a:spLocks noChangeArrowheads="1"/>
              </p:cNvSpPr>
              <p:nvPr/>
            </p:nvSpPr>
            <p:spPr bwMode="auto">
              <a:xfrm rot="7235428" flipH="1">
                <a:off x="6596" y="4962"/>
                <a:ext cx="1376" cy="1304"/>
              </a:xfrm>
              <a:custGeom>
                <a:avLst/>
                <a:gdLst>
                  <a:gd name="G0" fmla="+- -3534215 0 0"/>
                  <a:gd name="G1" fmla="+- -9640557 0 0"/>
                  <a:gd name="G2" fmla="+- -3534215 0 -9640557"/>
                  <a:gd name="G3" fmla="+- 10800 0 0"/>
                  <a:gd name="G4" fmla="+- 0 0 -3534215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10800 0 0"/>
                  <a:gd name="G9" fmla="+- 0 0 -9640557"/>
                  <a:gd name="G10" fmla="+- 10800 0 2700"/>
                  <a:gd name="G11" fmla="cos G10 -3534215"/>
                  <a:gd name="G12" fmla="sin G10 -3534215"/>
                  <a:gd name="G13" fmla="cos 13500 -3534215"/>
                  <a:gd name="G14" fmla="sin 13500 -3534215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10800 1 2"/>
                  <a:gd name="G20" fmla="+- G19 5400 0"/>
                  <a:gd name="G21" fmla="cos G20 -3534215"/>
                  <a:gd name="G22" fmla="sin G20 -3534215"/>
                  <a:gd name="G23" fmla="+- G21 10800 0"/>
                  <a:gd name="G24" fmla="+- G12 G23 G22"/>
                  <a:gd name="G25" fmla="+- G22 G23 G11"/>
                  <a:gd name="G26" fmla="cos 10800 -3534215"/>
                  <a:gd name="G27" fmla="sin 10800 -3534215"/>
                  <a:gd name="G28" fmla="cos 10800 -3534215"/>
                  <a:gd name="G29" fmla="sin 10800 -3534215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9640557"/>
                  <a:gd name="G36" fmla="sin G34 -9640557"/>
                  <a:gd name="G37" fmla="+/ -9640557 -3534215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10800 G39"/>
                  <a:gd name="G43" fmla="sin 108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8828 w 21600"/>
                  <a:gd name="T5" fmla="*/ 181 h 21600"/>
                  <a:gd name="T6" fmla="*/ 1731 w 21600"/>
                  <a:gd name="T7" fmla="*/ 4934 h 21600"/>
                  <a:gd name="T8" fmla="*/ 8828 w 21600"/>
                  <a:gd name="T9" fmla="*/ 181 h 21600"/>
                  <a:gd name="T10" fmla="*/ 18748 w 21600"/>
                  <a:gd name="T11" fmla="*/ -112 h 21600"/>
                  <a:gd name="T12" fmla="*/ 19341 w 21600"/>
                  <a:gd name="T13" fmla="*/ 3660 h 21600"/>
                  <a:gd name="T14" fmla="*/ 15569 w 21600"/>
                  <a:gd name="T15" fmla="*/ 4252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7159" y="2070"/>
                    </a:moveTo>
                    <a:cubicBezTo>
                      <a:pt x="15311" y="724"/>
                      <a:pt x="13085" y="0"/>
                      <a:pt x="10800" y="0"/>
                    </a:cubicBezTo>
                    <a:cubicBezTo>
                      <a:pt x="7135" y="-1"/>
                      <a:pt x="3721" y="1857"/>
                      <a:pt x="1731" y="4934"/>
                    </a:cubicBezTo>
                    <a:cubicBezTo>
                      <a:pt x="3721" y="1857"/>
                      <a:pt x="7135" y="-1"/>
                      <a:pt x="10800" y="0"/>
                    </a:cubicBezTo>
                    <a:cubicBezTo>
                      <a:pt x="13085" y="0"/>
                      <a:pt x="15311" y="724"/>
                      <a:pt x="17159" y="2070"/>
                    </a:cubicBezTo>
                    <a:lnTo>
                      <a:pt x="18748" y="-112"/>
                    </a:lnTo>
                    <a:lnTo>
                      <a:pt x="19341" y="3660"/>
                    </a:lnTo>
                    <a:lnTo>
                      <a:pt x="15569" y="4252"/>
                    </a:lnTo>
                    <a:lnTo>
                      <a:pt x="17159" y="20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89" name="AutoShape 13"/>
              <p:cNvSpPr>
                <a:spLocks noChangeArrowheads="1"/>
              </p:cNvSpPr>
              <p:nvPr/>
            </p:nvSpPr>
            <p:spPr bwMode="auto">
              <a:xfrm rot="14364572">
                <a:off x="8612" y="4962"/>
                <a:ext cx="1376" cy="1304"/>
              </a:xfrm>
              <a:custGeom>
                <a:avLst/>
                <a:gdLst>
                  <a:gd name="G0" fmla="+- -3534215 0 0"/>
                  <a:gd name="G1" fmla="+- -9640557 0 0"/>
                  <a:gd name="G2" fmla="+- -3534215 0 -9640557"/>
                  <a:gd name="G3" fmla="+- 10800 0 0"/>
                  <a:gd name="G4" fmla="+- 0 0 -3534215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10800 0 0"/>
                  <a:gd name="G9" fmla="+- 0 0 -9640557"/>
                  <a:gd name="G10" fmla="+- 10800 0 2700"/>
                  <a:gd name="G11" fmla="cos G10 -3534215"/>
                  <a:gd name="G12" fmla="sin G10 -3534215"/>
                  <a:gd name="G13" fmla="cos 13500 -3534215"/>
                  <a:gd name="G14" fmla="sin 13500 -3534215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10800 1 2"/>
                  <a:gd name="G20" fmla="+- G19 5400 0"/>
                  <a:gd name="G21" fmla="cos G20 -3534215"/>
                  <a:gd name="G22" fmla="sin G20 -3534215"/>
                  <a:gd name="G23" fmla="+- G21 10800 0"/>
                  <a:gd name="G24" fmla="+- G12 G23 G22"/>
                  <a:gd name="G25" fmla="+- G22 G23 G11"/>
                  <a:gd name="G26" fmla="cos 10800 -3534215"/>
                  <a:gd name="G27" fmla="sin 10800 -3534215"/>
                  <a:gd name="G28" fmla="cos 10800 -3534215"/>
                  <a:gd name="G29" fmla="sin 10800 -3534215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9640557"/>
                  <a:gd name="G36" fmla="sin G34 -9640557"/>
                  <a:gd name="G37" fmla="+/ -9640557 -3534215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10800 G39"/>
                  <a:gd name="G43" fmla="sin 108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8828 w 21600"/>
                  <a:gd name="T5" fmla="*/ 181 h 21600"/>
                  <a:gd name="T6" fmla="*/ 1731 w 21600"/>
                  <a:gd name="T7" fmla="*/ 4934 h 21600"/>
                  <a:gd name="T8" fmla="*/ 8828 w 21600"/>
                  <a:gd name="T9" fmla="*/ 181 h 21600"/>
                  <a:gd name="T10" fmla="*/ 18748 w 21600"/>
                  <a:gd name="T11" fmla="*/ -112 h 21600"/>
                  <a:gd name="T12" fmla="*/ 19341 w 21600"/>
                  <a:gd name="T13" fmla="*/ 3660 h 21600"/>
                  <a:gd name="T14" fmla="*/ 15569 w 21600"/>
                  <a:gd name="T15" fmla="*/ 4252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7159" y="2070"/>
                    </a:moveTo>
                    <a:cubicBezTo>
                      <a:pt x="15311" y="724"/>
                      <a:pt x="13085" y="0"/>
                      <a:pt x="10800" y="0"/>
                    </a:cubicBezTo>
                    <a:cubicBezTo>
                      <a:pt x="7135" y="-1"/>
                      <a:pt x="3721" y="1857"/>
                      <a:pt x="1731" y="4934"/>
                    </a:cubicBezTo>
                    <a:cubicBezTo>
                      <a:pt x="3721" y="1857"/>
                      <a:pt x="7135" y="-1"/>
                      <a:pt x="10800" y="0"/>
                    </a:cubicBezTo>
                    <a:cubicBezTo>
                      <a:pt x="13085" y="0"/>
                      <a:pt x="15311" y="724"/>
                      <a:pt x="17159" y="2070"/>
                    </a:cubicBezTo>
                    <a:lnTo>
                      <a:pt x="18748" y="-112"/>
                    </a:lnTo>
                    <a:lnTo>
                      <a:pt x="19341" y="3660"/>
                    </a:lnTo>
                    <a:lnTo>
                      <a:pt x="15569" y="4252"/>
                    </a:lnTo>
                    <a:lnTo>
                      <a:pt x="17159" y="20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24590" name="AutoShape 14"/>
              <p:cNvCxnSpPr>
                <a:cxnSpLocks noChangeShapeType="1"/>
              </p:cNvCxnSpPr>
              <p:nvPr/>
            </p:nvCxnSpPr>
            <p:spPr bwMode="auto">
              <a:xfrm>
                <a:off x="6400" y="6302"/>
                <a:ext cx="68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4591" name="AutoShape 15"/>
              <p:cNvCxnSpPr>
                <a:cxnSpLocks noChangeShapeType="1"/>
              </p:cNvCxnSpPr>
              <p:nvPr/>
            </p:nvCxnSpPr>
            <p:spPr bwMode="auto">
              <a:xfrm flipH="1">
                <a:off x="9488" y="6302"/>
                <a:ext cx="68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4592" name="AutoShape 16"/>
              <p:cNvCxnSpPr>
                <a:cxnSpLocks noChangeShapeType="1"/>
              </p:cNvCxnSpPr>
              <p:nvPr/>
            </p:nvCxnSpPr>
            <p:spPr bwMode="auto">
              <a:xfrm flipV="1">
                <a:off x="7936" y="4448"/>
                <a:ext cx="0" cy="69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4593" name="AutoShape 17"/>
              <p:cNvCxnSpPr>
                <a:cxnSpLocks noChangeShapeType="1"/>
              </p:cNvCxnSpPr>
              <p:nvPr/>
            </p:nvCxnSpPr>
            <p:spPr bwMode="auto">
              <a:xfrm flipV="1">
                <a:off x="8648" y="4448"/>
                <a:ext cx="0" cy="69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20" name="Rounded Rectangle 19"/>
          <p:cNvSpPr/>
          <p:nvPr/>
        </p:nvSpPr>
        <p:spPr>
          <a:xfrm>
            <a:off x="6267554" y="1449548"/>
            <a:ext cx="2895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Bird’s Eye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View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434684" y="4114800"/>
            <a:ext cx="2709315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Profile View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77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High Pressure Systems = Anticyclones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6437294" cy="492086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u="sng" dirty="0"/>
              <a:t>center</a:t>
            </a:r>
            <a:r>
              <a:rPr lang="en-US" dirty="0"/>
              <a:t> of </a:t>
            </a:r>
            <a:r>
              <a:rPr lang="en-US" u="sng" dirty="0" smtClean="0"/>
              <a:t>isobar </a:t>
            </a:r>
            <a:r>
              <a:rPr lang="en-US" u="sng" dirty="0"/>
              <a:t>rings</a:t>
            </a:r>
            <a:r>
              <a:rPr lang="en-US" dirty="0"/>
              <a:t> </a:t>
            </a:r>
            <a:r>
              <a:rPr lang="en-US" dirty="0" smtClean="0"/>
              <a:t>has </a:t>
            </a:r>
            <a:r>
              <a:rPr lang="en-US" u="sng" dirty="0" smtClean="0"/>
              <a:t>highest pressure</a:t>
            </a:r>
            <a:endParaRPr lang="en-US" u="sng" dirty="0"/>
          </a:p>
          <a:p>
            <a:pPr>
              <a:spcBef>
                <a:spcPts val="0"/>
              </a:spcBef>
            </a:pPr>
            <a:r>
              <a:rPr lang="en-US" u="sng" dirty="0"/>
              <a:t>Marked</a:t>
            </a:r>
            <a:r>
              <a:rPr lang="en-US" dirty="0"/>
              <a:t> with </a:t>
            </a:r>
            <a:r>
              <a:rPr lang="en-US" u="sng" dirty="0" smtClean="0"/>
              <a:t>“</a:t>
            </a:r>
            <a:r>
              <a:rPr lang="en-US" u="sng" dirty="0"/>
              <a:t>H</a:t>
            </a:r>
            <a:r>
              <a:rPr lang="en-US" u="sng" dirty="0" smtClean="0"/>
              <a:t>”</a:t>
            </a:r>
          </a:p>
          <a:p>
            <a:pPr>
              <a:spcBef>
                <a:spcPts val="0"/>
              </a:spcBef>
            </a:pPr>
            <a:r>
              <a:rPr lang="en-US" u="sng" dirty="0" smtClean="0"/>
              <a:t>Air moves:</a:t>
            </a:r>
          </a:p>
          <a:p>
            <a:pPr lvl="1">
              <a:spcBef>
                <a:spcPts val="0"/>
              </a:spcBef>
            </a:pPr>
            <a:r>
              <a:rPr lang="en-US" sz="3200" u="sng" dirty="0" smtClean="0"/>
              <a:t>DOWN</a:t>
            </a:r>
          </a:p>
          <a:p>
            <a:pPr lvl="1">
              <a:spcBef>
                <a:spcPts val="0"/>
              </a:spcBef>
            </a:pPr>
            <a:r>
              <a:rPr lang="en-US" sz="3200" u="sng" dirty="0" smtClean="0"/>
              <a:t>OUT</a:t>
            </a:r>
          </a:p>
          <a:p>
            <a:pPr lvl="1">
              <a:spcBef>
                <a:spcPts val="0"/>
              </a:spcBef>
            </a:pPr>
            <a:r>
              <a:rPr lang="en-US" sz="3200" u="sng" dirty="0" smtClean="0"/>
              <a:t>CLOCKWISE</a:t>
            </a:r>
          </a:p>
          <a:p>
            <a:pPr lvl="0">
              <a:spcBef>
                <a:spcPts val="0"/>
              </a:spcBef>
            </a:pPr>
            <a:r>
              <a:rPr lang="en-US" u="sng" dirty="0" smtClean="0"/>
              <a:t>Sinking </a:t>
            </a:r>
            <a:r>
              <a:rPr lang="en-US" u="sng" dirty="0"/>
              <a:t>air warms and retains</a:t>
            </a:r>
            <a:r>
              <a:rPr lang="en-US" dirty="0"/>
              <a:t> (keeps) its </a:t>
            </a:r>
            <a:r>
              <a:rPr lang="en-US" u="sng" dirty="0" smtClean="0"/>
              <a:t>moisture = clear, dry weather</a:t>
            </a:r>
            <a:endParaRPr lang="en-US" u="sng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6284764" y="4880235"/>
            <a:ext cx="2743200" cy="1844675"/>
            <a:chOff x="6688" y="10456"/>
            <a:chExt cx="3776" cy="2063"/>
          </a:xfrm>
        </p:grpSpPr>
        <p:grpSp>
          <p:nvGrpSpPr>
            <p:cNvPr id="25603" name="Group 3"/>
            <p:cNvGrpSpPr>
              <a:grpSpLocks/>
            </p:cNvGrpSpPr>
            <p:nvPr/>
          </p:nvGrpSpPr>
          <p:grpSpPr bwMode="auto">
            <a:xfrm>
              <a:off x="6688" y="10456"/>
              <a:ext cx="3776" cy="1854"/>
              <a:chOff x="6400" y="9524"/>
              <a:chExt cx="3776" cy="1854"/>
            </a:xfrm>
          </p:grpSpPr>
          <p:sp>
            <p:nvSpPr>
              <p:cNvPr id="25604" name="AutoShape 4"/>
              <p:cNvSpPr>
                <a:spLocks noChangeArrowheads="1"/>
              </p:cNvSpPr>
              <p:nvPr/>
            </p:nvSpPr>
            <p:spPr bwMode="auto">
              <a:xfrm rot="13459754" flipH="1">
                <a:off x="8648" y="9946"/>
                <a:ext cx="1376" cy="1304"/>
              </a:xfrm>
              <a:custGeom>
                <a:avLst/>
                <a:gdLst>
                  <a:gd name="G0" fmla="+- -3534215 0 0"/>
                  <a:gd name="G1" fmla="+- -9640557 0 0"/>
                  <a:gd name="G2" fmla="+- -3534215 0 -9640557"/>
                  <a:gd name="G3" fmla="+- 10800 0 0"/>
                  <a:gd name="G4" fmla="+- 0 0 -3534215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10800 0 0"/>
                  <a:gd name="G9" fmla="+- 0 0 -9640557"/>
                  <a:gd name="G10" fmla="+- 10800 0 2700"/>
                  <a:gd name="G11" fmla="cos G10 -3534215"/>
                  <a:gd name="G12" fmla="sin G10 -3534215"/>
                  <a:gd name="G13" fmla="cos 13500 -3534215"/>
                  <a:gd name="G14" fmla="sin 13500 -3534215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10800 1 2"/>
                  <a:gd name="G20" fmla="+- G19 5400 0"/>
                  <a:gd name="G21" fmla="cos G20 -3534215"/>
                  <a:gd name="G22" fmla="sin G20 -3534215"/>
                  <a:gd name="G23" fmla="+- G21 10800 0"/>
                  <a:gd name="G24" fmla="+- G12 G23 G22"/>
                  <a:gd name="G25" fmla="+- G22 G23 G11"/>
                  <a:gd name="G26" fmla="cos 10800 -3534215"/>
                  <a:gd name="G27" fmla="sin 10800 -3534215"/>
                  <a:gd name="G28" fmla="cos 10800 -3534215"/>
                  <a:gd name="G29" fmla="sin 10800 -3534215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9640557"/>
                  <a:gd name="G36" fmla="sin G34 -9640557"/>
                  <a:gd name="G37" fmla="+/ -9640557 -3534215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10800 G39"/>
                  <a:gd name="G43" fmla="sin 108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8828 w 21600"/>
                  <a:gd name="T5" fmla="*/ 181 h 21600"/>
                  <a:gd name="T6" fmla="*/ 1731 w 21600"/>
                  <a:gd name="T7" fmla="*/ 4934 h 21600"/>
                  <a:gd name="T8" fmla="*/ 8828 w 21600"/>
                  <a:gd name="T9" fmla="*/ 181 h 21600"/>
                  <a:gd name="T10" fmla="*/ 18748 w 21600"/>
                  <a:gd name="T11" fmla="*/ -112 h 21600"/>
                  <a:gd name="T12" fmla="*/ 19341 w 21600"/>
                  <a:gd name="T13" fmla="*/ 3660 h 21600"/>
                  <a:gd name="T14" fmla="*/ 15569 w 21600"/>
                  <a:gd name="T15" fmla="*/ 4252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7159" y="2070"/>
                    </a:moveTo>
                    <a:cubicBezTo>
                      <a:pt x="15311" y="724"/>
                      <a:pt x="13085" y="0"/>
                      <a:pt x="10800" y="0"/>
                    </a:cubicBezTo>
                    <a:cubicBezTo>
                      <a:pt x="7135" y="-1"/>
                      <a:pt x="3721" y="1857"/>
                      <a:pt x="1731" y="4934"/>
                    </a:cubicBezTo>
                    <a:cubicBezTo>
                      <a:pt x="3721" y="1857"/>
                      <a:pt x="7135" y="-1"/>
                      <a:pt x="10800" y="0"/>
                    </a:cubicBezTo>
                    <a:cubicBezTo>
                      <a:pt x="13085" y="0"/>
                      <a:pt x="15311" y="724"/>
                      <a:pt x="17159" y="2070"/>
                    </a:cubicBezTo>
                    <a:lnTo>
                      <a:pt x="18748" y="-112"/>
                    </a:lnTo>
                    <a:lnTo>
                      <a:pt x="19341" y="3660"/>
                    </a:lnTo>
                    <a:lnTo>
                      <a:pt x="15569" y="4252"/>
                    </a:lnTo>
                    <a:lnTo>
                      <a:pt x="17159" y="20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05" name="AutoShape 5"/>
              <p:cNvSpPr>
                <a:spLocks noChangeArrowheads="1"/>
              </p:cNvSpPr>
              <p:nvPr/>
            </p:nvSpPr>
            <p:spPr bwMode="auto">
              <a:xfrm rot="8224872">
                <a:off x="6632" y="9946"/>
                <a:ext cx="1376" cy="1304"/>
              </a:xfrm>
              <a:custGeom>
                <a:avLst/>
                <a:gdLst>
                  <a:gd name="G0" fmla="+- -3534215 0 0"/>
                  <a:gd name="G1" fmla="+- -9640557 0 0"/>
                  <a:gd name="G2" fmla="+- -3534215 0 -9640557"/>
                  <a:gd name="G3" fmla="+- 10800 0 0"/>
                  <a:gd name="G4" fmla="+- 0 0 -3534215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10800 0 0"/>
                  <a:gd name="G9" fmla="+- 0 0 -9640557"/>
                  <a:gd name="G10" fmla="+- 10800 0 2700"/>
                  <a:gd name="G11" fmla="cos G10 -3534215"/>
                  <a:gd name="G12" fmla="sin G10 -3534215"/>
                  <a:gd name="G13" fmla="cos 13500 -3534215"/>
                  <a:gd name="G14" fmla="sin 13500 -3534215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10800 1 2"/>
                  <a:gd name="G20" fmla="+- G19 5400 0"/>
                  <a:gd name="G21" fmla="cos G20 -3534215"/>
                  <a:gd name="G22" fmla="sin G20 -3534215"/>
                  <a:gd name="G23" fmla="+- G21 10800 0"/>
                  <a:gd name="G24" fmla="+- G12 G23 G22"/>
                  <a:gd name="G25" fmla="+- G22 G23 G11"/>
                  <a:gd name="G26" fmla="cos 10800 -3534215"/>
                  <a:gd name="G27" fmla="sin 10800 -3534215"/>
                  <a:gd name="G28" fmla="cos 10800 -3534215"/>
                  <a:gd name="G29" fmla="sin 10800 -3534215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9640557"/>
                  <a:gd name="G36" fmla="sin G34 -9640557"/>
                  <a:gd name="G37" fmla="+/ -9640557 -3534215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10800 G39"/>
                  <a:gd name="G43" fmla="sin 108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8828 w 21600"/>
                  <a:gd name="T5" fmla="*/ 181 h 21600"/>
                  <a:gd name="T6" fmla="*/ 1731 w 21600"/>
                  <a:gd name="T7" fmla="*/ 4934 h 21600"/>
                  <a:gd name="T8" fmla="*/ 8828 w 21600"/>
                  <a:gd name="T9" fmla="*/ 181 h 21600"/>
                  <a:gd name="T10" fmla="*/ 18748 w 21600"/>
                  <a:gd name="T11" fmla="*/ -112 h 21600"/>
                  <a:gd name="T12" fmla="*/ 19341 w 21600"/>
                  <a:gd name="T13" fmla="*/ 3660 h 21600"/>
                  <a:gd name="T14" fmla="*/ 15569 w 21600"/>
                  <a:gd name="T15" fmla="*/ 4252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7159" y="2070"/>
                    </a:moveTo>
                    <a:cubicBezTo>
                      <a:pt x="15311" y="724"/>
                      <a:pt x="13085" y="0"/>
                      <a:pt x="10800" y="0"/>
                    </a:cubicBezTo>
                    <a:cubicBezTo>
                      <a:pt x="7135" y="-1"/>
                      <a:pt x="3721" y="1857"/>
                      <a:pt x="1731" y="4934"/>
                    </a:cubicBezTo>
                    <a:cubicBezTo>
                      <a:pt x="3721" y="1857"/>
                      <a:pt x="7135" y="-1"/>
                      <a:pt x="10800" y="0"/>
                    </a:cubicBezTo>
                    <a:cubicBezTo>
                      <a:pt x="13085" y="0"/>
                      <a:pt x="15311" y="724"/>
                      <a:pt x="17159" y="2070"/>
                    </a:cubicBezTo>
                    <a:lnTo>
                      <a:pt x="18748" y="-112"/>
                    </a:lnTo>
                    <a:lnTo>
                      <a:pt x="19341" y="3660"/>
                    </a:lnTo>
                    <a:lnTo>
                      <a:pt x="15569" y="4252"/>
                    </a:lnTo>
                    <a:lnTo>
                      <a:pt x="17159" y="20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25606" name="AutoShape 6"/>
              <p:cNvCxnSpPr>
                <a:cxnSpLocks noChangeShapeType="1"/>
              </p:cNvCxnSpPr>
              <p:nvPr/>
            </p:nvCxnSpPr>
            <p:spPr bwMode="auto">
              <a:xfrm flipH="1">
                <a:off x="6400" y="11378"/>
                <a:ext cx="68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07" name="AutoShape 7"/>
              <p:cNvCxnSpPr>
                <a:cxnSpLocks noChangeShapeType="1"/>
              </p:cNvCxnSpPr>
              <p:nvPr/>
            </p:nvCxnSpPr>
            <p:spPr bwMode="auto">
              <a:xfrm flipV="1">
                <a:off x="9488" y="11378"/>
                <a:ext cx="68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08" name="AutoShape 8"/>
              <p:cNvCxnSpPr>
                <a:cxnSpLocks noChangeShapeType="1"/>
              </p:cNvCxnSpPr>
              <p:nvPr/>
            </p:nvCxnSpPr>
            <p:spPr bwMode="auto">
              <a:xfrm>
                <a:off x="7936" y="9524"/>
                <a:ext cx="0" cy="69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09" name="AutoShape 9"/>
              <p:cNvCxnSpPr>
                <a:cxnSpLocks noChangeShapeType="1"/>
              </p:cNvCxnSpPr>
              <p:nvPr/>
            </p:nvCxnSpPr>
            <p:spPr bwMode="auto">
              <a:xfrm>
                <a:off x="8648" y="9524"/>
                <a:ext cx="0" cy="69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25610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8496" y="11737"/>
              <a:ext cx="304" cy="57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H</a:t>
              </a:r>
              <a:endParaRPr lang="en-US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  <p:cxnSp>
          <p:nvCxnSpPr>
            <p:cNvPr id="25611" name="AutoShape 11"/>
            <p:cNvCxnSpPr>
              <a:cxnSpLocks noChangeShapeType="1"/>
            </p:cNvCxnSpPr>
            <p:nvPr/>
          </p:nvCxnSpPr>
          <p:spPr bwMode="auto">
            <a:xfrm>
              <a:off x="7216" y="12519"/>
              <a:ext cx="284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25612" name="Group 12"/>
          <p:cNvGrpSpPr>
            <a:grpSpLocks/>
          </p:cNvGrpSpPr>
          <p:nvPr/>
        </p:nvGrpSpPr>
        <p:grpSpPr bwMode="auto">
          <a:xfrm>
            <a:off x="6838614" y="2213422"/>
            <a:ext cx="1854200" cy="1930400"/>
            <a:chOff x="2160" y="10646"/>
            <a:chExt cx="2920" cy="3040"/>
          </a:xfrm>
        </p:grpSpPr>
        <p:sp>
          <p:nvSpPr>
            <p:cNvPr id="25613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536" y="11574"/>
              <a:ext cx="608" cy="9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H</a:t>
              </a:r>
              <a:endParaRPr lang="en-US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  <p:sp>
          <p:nvSpPr>
            <p:cNvPr id="25614" name="AutoShape 14"/>
            <p:cNvSpPr>
              <a:spLocks noChangeArrowheads="1"/>
            </p:cNvSpPr>
            <p:nvPr/>
          </p:nvSpPr>
          <p:spPr bwMode="auto">
            <a:xfrm rot="24745644">
              <a:off x="3704" y="12022"/>
              <a:ext cx="1376" cy="1304"/>
            </a:xfrm>
            <a:custGeom>
              <a:avLst/>
              <a:gdLst>
                <a:gd name="G0" fmla="+- -3534215 0 0"/>
                <a:gd name="G1" fmla="+- -9640557 0 0"/>
                <a:gd name="G2" fmla="+- -3534215 0 -9640557"/>
                <a:gd name="G3" fmla="+- 10800 0 0"/>
                <a:gd name="G4" fmla="+- 0 0 -3534215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10800 0 0"/>
                <a:gd name="G9" fmla="+- 0 0 -9640557"/>
                <a:gd name="G10" fmla="+- 10800 0 2700"/>
                <a:gd name="G11" fmla="cos G10 -3534215"/>
                <a:gd name="G12" fmla="sin G10 -3534215"/>
                <a:gd name="G13" fmla="cos 13500 -3534215"/>
                <a:gd name="G14" fmla="sin 13500 -3534215"/>
                <a:gd name="G15" fmla="+- G11 10800 0"/>
                <a:gd name="G16" fmla="+- G12 10800 0"/>
                <a:gd name="G17" fmla="+- G13 10800 0"/>
                <a:gd name="G18" fmla="+- G14 10800 0"/>
                <a:gd name="G19" fmla="*/ 10800 1 2"/>
                <a:gd name="G20" fmla="+- G19 5400 0"/>
                <a:gd name="G21" fmla="cos G20 -3534215"/>
                <a:gd name="G22" fmla="sin G20 -3534215"/>
                <a:gd name="G23" fmla="+- G21 10800 0"/>
                <a:gd name="G24" fmla="+- G12 G23 G22"/>
                <a:gd name="G25" fmla="+- G22 G23 G11"/>
                <a:gd name="G26" fmla="cos 10800 -3534215"/>
                <a:gd name="G27" fmla="sin 10800 -3534215"/>
                <a:gd name="G28" fmla="cos 10800 -3534215"/>
                <a:gd name="G29" fmla="sin 10800 -3534215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640557"/>
                <a:gd name="G36" fmla="sin G34 -9640557"/>
                <a:gd name="G37" fmla="+/ -9640557 -3534215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10800 G39"/>
                <a:gd name="G43" fmla="sin 108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28 w 21600"/>
                <a:gd name="T5" fmla="*/ 181 h 21600"/>
                <a:gd name="T6" fmla="*/ 1731 w 21600"/>
                <a:gd name="T7" fmla="*/ 4934 h 21600"/>
                <a:gd name="T8" fmla="*/ 8828 w 21600"/>
                <a:gd name="T9" fmla="*/ 181 h 21600"/>
                <a:gd name="T10" fmla="*/ 18748 w 21600"/>
                <a:gd name="T11" fmla="*/ -112 h 21600"/>
                <a:gd name="T12" fmla="*/ 19341 w 21600"/>
                <a:gd name="T13" fmla="*/ 3660 h 21600"/>
                <a:gd name="T14" fmla="*/ 15569 w 21600"/>
                <a:gd name="T15" fmla="*/ 4252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159" y="2070"/>
                  </a:moveTo>
                  <a:cubicBezTo>
                    <a:pt x="15311" y="724"/>
                    <a:pt x="13085" y="0"/>
                    <a:pt x="10800" y="0"/>
                  </a:cubicBezTo>
                  <a:cubicBezTo>
                    <a:pt x="7135" y="-1"/>
                    <a:pt x="3721" y="1857"/>
                    <a:pt x="1731" y="4934"/>
                  </a:cubicBezTo>
                  <a:cubicBezTo>
                    <a:pt x="3721" y="1857"/>
                    <a:pt x="7135" y="-1"/>
                    <a:pt x="10800" y="0"/>
                  </a:cubicBezTo>
                  <a:cubicBezTo>
                    <a:pt x="13085" y="0"/>
                    <a:pt x="15311" y="724"/>
                    <a:pt x="17159" y="2070"/>
                  </a:cubicBezTo>
                  <a:lnTo>
                    <a:pt x="18748" y="-112"/>
                  </a:lnTo>
                  <a:lnTo>
                    <a:pt x="19341" y="3660"/>
                  </a:lnTo>
                  <a:lnTo>
                    <a:pt x="15569" y="4252"/>
                  </a:lnTo>
                  <a:lnTo>
                    <a:pt x="17159" y="20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5" name="AutoShape 15"/>
            <p:cNvSpPr>
              <a:spLocks noChangeArrowheads="1"/>
            </p:cNvSpPr>
            <p:nvPr/>
          </p:nvSpPr>
          <p:spPr bwMode="auto">
            <a:xfrm rot="28530505">
              <a:off x="2628" y="12346"/>
              <a:ext cx="1376" cy="1304"/>
            </a:xfrm>
            <a:custGeom>
              <a:avLst/>
              <a:gdLst>
                <a:gd name="G0" fmla="+- -3534215 0 0"/>
                <a:gd name="G1" fmla="+- -9640557 0 0"/>
                <a:gd name="G2" fmla="+- -3534215 0 -9640557"/>
                <a:gd name="G3" fmla="+- 10800 0 0"/>
                <a:gd name="G4" fmla="+- 0 0 -3534215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10800 0 0"/>
                <a:gd name="G9" fmla="+- 0 0 -9640557"/>
                <a:gd name="G10" fmla="+- 10800 0 2700"/>
                <a:gd name="G11" fmla="cos G10 -3534215"/>
                <a:gd name="G12" fmla="sin G10 -3534215"/>
                <a:gd name="G13" fmla="cos 13500 -3534215"/>
                <a:gd name="G14" fmla="sin 13500 -3534215"/>
                <a:gd name="G15" fmla="+- G11 10800 0"/>
                <a:gd name="G16" fmla="+- G12 10800 0"/>
                <a:gd name="G17" fmla="+- G13 10800 0"/>
                <a:gd name="G18" fmla="+- G14 10800 0"/>
                <a:gd name="G19" fmla="*/ 10800 1 2"/>
                <a:gd name="G20" fmla="+- G19 5400 0"/>
                <a:gd name="G21" fmla="cos G20 -3534215"/>
                <a:gd name="G22" fmla="sin G20 -3534215"/>
                <a:gd name="G23" fmla="+- G21 10800 0"/>
                <a:gd name="G24" fmla="+- G12 G23 G22"/>
                <a:gd name="G25" fmla="+- G22 G23 G11"/>
                <a:gd name="G26" fmla="cos 10800 -3534215"/>
                <a:gd name="G27" fmla="sin 10800 -3534215"/>
                <a:gd name="G28" fmla="cos 10800 -3534215"/>
                <a:gd name="G29" fmla="sin 10800 -3534215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640557"/>
                <a:gd name="G36" fmla="sin G34 -9640557"/>
                <a:gd name="G37" fmla="+/ -9640557 -3534215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10800 G39"/>
                <a:gd name="G43" fmla="sin 108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28 w 21600"/>
                <a:gd name="T5" fmla="*/ 181 h 21600"/>
                <a:gd name="T6" fmla="*/ 1731 w 21600"/>
                <a:gd name="T7" fmla="*/ 4934 h 21600"/>
                <a:gd name="T8" fmla="*/ 8828 w 21600"/>
                <a:gd name="T9" fmla="*/ 181 h 21600"/>
                <a:gd name="T10" fmla="*/ 18748 w 21600"/>
                <a:gd name="T11" fmla="*/ -112 h 21600"/>
                <a:gd name="T12" fmla="*/ 19341 w 21600"/>
                <a:gd name="T13" fmla="*/ 3660 h 21600"/>
                <a:gd name="T14" fmla="*/ 15569 w 21600"/>
                <a:gd name="T15" fmla="*/ 4252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159" y="2070"/>
                  </a:moveTo>
                  <a:cubicBezTo>
                    <a:pt x="15311" y="724"/>
                    <a:pt x="13085" y="0"/>
                    <a:pt x="10800" y="0"/>
                  </a:cubicBezTo>
                  <a:cubicBezTo>
                    <a:pt x="7135" y="-1"/>
                    <a:pt x="3721" y="1857"/>
                    <a:pt x="1731" y="4934"/>
                  </a:cubicBezTo>
                  <a:cubicBezTo>
                    <a:pt x="3721" y="1857"/>
                    <a:pt x="7135" y="-1"/>
                    <a:pt x="10800" y="0"/>
                  </a:cubicBezTo>
                  <a:cubicBezTo>
                    <a:pt x="13085" y="0"/>
                    <a:pt x="15311" y="724"/>
                    <a:pt x="17159" y="2070"/>
                  </a:cubicBezTo>
                  <a:lnTo>
                    <a:pt x="18748" y="-112"/>
                  </a:lnTo>
                  <a:lnTo>
                    <a:pt x="19341" y="3660"/>
                  </a:lnTo>
                  <a:lnTo>
                    <a:pt x="15569" y="4252"/>
                  </a:lnTo>
                  <a:lnTo>
                    <a:pt x="17159" y="20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6" name="AutoShape 16"/>
            <p:cNvSpPr>
              <a:spLocks noChangeArrowheads="1"/>
            </p:cNvSpPr>
            <p:nvPr/>
          </p:nvSpPr>
          <p:spPr bwMode="auto">
            <a:xfrm rot="33168076">
              <a:off x="2160" y="10878"/>
              <a:ext cx="1376" cy="1304"/>
            </a:xfrm>
            <a:custGeom>
              <a:avLst/>
              <a:gdLst>
                <a:gd name="G0" fmla="+- -3534215 0 0"/>
                <a:gd name="G1" fmla="+- -9640557 0 0"/>
                <a:gd name="G2" fmla="+- -3534215 0 -9640557"/>
                <a:gd name="G3" fmla="+- 10800 0 0"/>
                <a:gd name="G4" fmla="+- 0 0 -3534215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10800 0 0"/>
                <a:gd name="G9" fmla="+- 0 0 -9640557"/>
                <a:gd name="G10" fmla="+- 10800 0 2700"/>
                <a:gd name="G11" fmla="cos G10 -3534215"/>
                <a:gd name="G12" fmla="sin G10 -3534215"/>
                <a:gd name="G13" fmla="cos 13500 -3534215"/>
                <a:gd name="G14" fmla="sin 13500 -3534215"/>
                <a:gd name="G15" fmla="+- G11 10800 0"/>
                <a:gd name="G16" fmla="+- G12 10800 0"/>
                <a:gd name="G17" fmla="+- G13 10800 0"/>
                <a:gd name="G18" fmla="+- G14 10800 0"/>
                <a:gd name="G19" fmla="*/ 10800 1 2"/>
                <a:gd name="G20" fmla="+- G19 5400 0"/>
                <a:gd name="G21" fmla="cos G20 -3534215"/>
                <a:gd name="G22" fmla="sin G20 -3534215"/>
                <a:gd name="G23" fmla="+- G21 10800 0"/>
                <a:gd name="G24" fmla="+- G12 G23 G22"/>
                <a:gd name="G25" fmla="+- G22 G23 G11"/>
                <a:gd name="G26" fmla="cos 10800 -3534215"/>
                <a:gd name="G27" fmla="sin 10800 -3534215"/>
                <a:gd name="G28" fmla="cos 10800 -3534215"/>
                <a:gd name="G29" fmla="sin 10800 -3534215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640557"/>
                <a:gd name="G36" fmla="sin G34 -9640557"/>
                <a:gd name="G37" fmla="+/ -9640557 -3534215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10800 G39"/>
                <a:gd name="G43" fmla="sin 108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28 w 21600"/>
                <a:gd name="T5" fmla="*/ 181 h 21600"/>
                <a:gd name="T6" fmla="*/ 1731 w 21600"/>
                <a:gd name="T7" fmla="*/ 4934 h 21600"/>
                <a:gd name="T8" fmla="*/ 8828 w 21600"/>
                <a:gd name="T9" fmla="*/ 181 h 21600"/>
                <a:gd name="T10" fmla="*/ 18748 w 21600"/>
                <a:gd name="T11" fmla="*/ -112 h 21600"/>
                <a:gd name="T12" fmla="*/ 19341 w 21600"/>
                <a:gd name="T13" fmla="*/ 3660 h 21600"/>
                <a:gd name="T14" fmla="*/ 15569 w 21600"/>
                <a:gd name="T15" fmla="*/ 4252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159" y="2070"/>
                  </a:moveTo>
                  <a:cubicBezTo>
                    <a:pt x="15311" y="724"/>
                    <a:pt x="13085" y="0"/>
                    <a:pt x="10800" y="0"/>
                  </a:cubicBezTo>
                  <a:cubicBezTo>
                    <a:pt x="7135" y="-1"/>
                    <a:pt x="3721" y="1857"/>
                    <a:pt x="1731" y="4934"/>
                  </a:cubicBezTo>
                  <a:cubicBezTo>
                    <a:pt x="3721" y="1857"/>
                    <a:pt x="7135" y="-1"/>
                    <a:pt x="10800" y="0"/>
                  </a:cubicBezTo>
                  <a:cubicBezTo>
                    <a:pt x="13085" y="0"/>
                    <a:pt x="15311" y="724"/>
                    <a:pt x="17159" y="2070"/>
                  </a:cubicBezTo>
                  <a:lnTo>
                    <a:pt x="18748" y="-112"/>
                  </a:lnTo>
                  <a:lnTo>
                    <a:pt x="19341" y="3660"/>
                  </a:lnTo>
                  <a:lnTo>
                    <a:pt x="15569" y="4252"/>
                  </a:lnTo>
                  <a:lnTo>
                    <a:pt x="17159" y="20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7" name="AutoShape 17"/>
            <p:cNvSpPr>
              <a:spLocks noChangeArrowheads="1"/>
            </p:cNvSpPr>
            <p:nvPr/>
          </p:nvSpPr>
          <p:spPr bwMode="auto">
            <a:xfrm rot="-2305403">
              <a:off x="3704" y="10646"/>
              <a:ext cx="1376" cy="1304"/>
            </a:xfrm>
            <a:custGeom>
              <a:avLst/>
              <a:gdLst>
                <a:gd name="G0" fmla="+- -3534215 0 0"/>
                <a:gd name="G1" fmla="+- -9640557 0 0"/>
                <a:gd name="G2" fmla="+- -3534215 0 -9640557"/>
                <a:gd name="G3" fmla="+- 10800 0 0"/>
                <a:gd name="G4" fmla="+- 0 0 -3534215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10800 0 0"/>
                <a:gd name="G9" fmla="+- 0 0 -9640557"/>
                <a:gd name="G10" fmla="+- 10800 0 2700"/>
                <a:gd name="G11" fmla="cos G10 -3534215"/>
                <a:gd name="G12" fmla="sin G10 -3534215"/>
                <a:gd name="G13" fmla="cos 13500 -3534215"/>
                <a:gd name="G14" fmla="sin 13500 -3534215"/>
                <a:gd name="G15" fmla="+- G11 10800 0"/>
                <a:gd name="G16" fmla="+- G12 10800 0"/>
                <a:gd name="G17" fmla="+- G13 10800 0"/>
                <a:gd name="G18" fmla="+- G14 10800 0"/>
                <a:gd name="G19" fmla="*/ 10800 1 2"/>
                <a:gd name="G20" fmla="+- G19 5400 0"/>
                <a:gd name="G21" fmla="cos G20 -3534215"/>
                <a:gd name="G22" fmla="sin G20 -3534215"/>
                <a:gd name="G23" fmla="+- G21 10800 0"/>
                <a:gd name="G24" fmla="+- G12 G23 G22"/>
                <a:gd name="G25" fmla="+- G22 G23 G11"/>
                <a:gd name="G26" fmla="cos 10800 -3534215"/>
                <a:gd name="G27" fmla="sin 10800 -3534215"/>
                <a:gd name="G28" fmla="cos 10800 -3534215"/>
                <a:gd name="G29" fmla="sin 10800 -3534215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9640557"/>
                <a:gd name="G36" fmla="sin G34 -9640557"/>
                <a:gd name="G37" fmla="+/ -9640557 -3534215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10800 G39"/>
                <a:gd name="G43" fmla="sin 108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828 w 21600"/>
                <a:gd name="T5" fmla="*/ 181 h 21600"/>
                <a:gd name="T6" fmla="*/ 1731 w 21600"/>
                <a:gd name="T7" fmla="*/ 4934 h 21600"/>
                <a:gd name="T8" fmla="*/ 8828 w 21600"/>
                <a:gd name="T9" fmla="*/ 181 h 21600"/>
                <a:gd name="T10" fmla="*/ 18748 w 21600"/>
                <a:gd name="T11" fmla="*/ -112 h 21600"/>
                <a:gd name="T12" fmla="*/ 19341 w 21600"/>
                <a:gd name="T13" fmla="*/ 3660 h 21600"/>
                <a:gd name="T14" fmla="*/ 15569 w 21600"/>
                <a:gd name="T15" fmla="*/ 4252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7159" y="2070"/>
                  </a:moveTo>
                  <a:cubicBezTo>
                    <a:pt x="15311" y="724"/>
                    <a:pt x="13085" y="0"/>
                    <a:pt x="10800" y="0"/>
                  </a:cubicBezTo>
                  <a:cubicBezTo>
                    <a:pt x="7135" y="-1"/>
                    <a:pt x="3721" y="1857"/>
                    <a:pt x="1731" y="4934"/>
                  </a:cubicBezTo>
                  <a:cubicBezTo>
                    <a:pt x="3721" y="1857"/>
                    <a:pt x="7135" y="-1"/>
                    <a:pt x="10800" y="0"/>
                  </a:cubicBezTo>
                  <a:cubicBezTo>
                    <a:pt x="13085" y="0"/>
                    <a:pt x="15311" y="724"/>
                    <a:pt x="17159" y="2070"/>
                  </a:cubicBezTo>
                  <a:lnTo>
                    <a:pt x="18748" y="-112"/>
                  </a:lnTo>
                  <a:lnTo>
                    <a:pt x="19341" y="3660"/>
                  </a:lnTo>
                  <a:lnTo>
                    <a:pt x="15569" y="4252"/>
                  </a:lnTo>
                  <a:lnTo>
                    <a:pt x="17159" y="20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6241252" y="1640049"/>
            <a:ext cx="28956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Bird’s Eye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View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845645" y="4308834"/>
            <a:ext cx="35052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Profile View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abc.net.au/science/askanexpert/img/highandlow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38"/>
          <a:stretch/>
        </p:blipFill>
        <p:spPr bwMode="auto">
          <a:xfrm>
            <a:off x="0" y="1143000"/>
            <a:ext cx="9123746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7073" y="25599"/>
            <a:ext cx="8229600" cy="1143000"/>
          </a:xfrm>
        </p:spPr>
        <p:txBody>
          <a:bodyPr/>
          <a:lstStyle/>
          <a:p>
            <a:r>
              <a:rPr lang="en-US" dirty="0" smtClean="0"/>
              <a:t>Low vs. High 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04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3600" dirty="0" smtClean="0"/>
              <a:t>Wind is </a:t>
            </a:r>
            <a:r>
              <a:rPr lang="en-US" sz="3600" u="sng" dirty="0" smtClean="0"/>
              <a:t>air in motion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The </a:t>
            </a:r>
            <a:r>
              <a:rPr lang="en-US" sz="3600" u="sng" dirty="0" smtClean="0"/>
              <a:t>way air moves depends on 3 things</a:t>
            </a:r>
            <a:r>
              <a:rPr lang="en-US" sz="3600" dirty="0" smtClean="0"/>
              <a:t>:</a:t>
            </a:r>
          </a:p>
          <a:p>
            <a:pPr lvl="1"/>
            <a:r>
              <a:rPr lang="en-US" sz="3600" dirty="0" smtClean="0"/>
              <a:t>Air pressure</a:t>
            </a:r>
          </a:p>
          <a:p>
            <a:pPr lvl="1"/>
            <a:r>
              <a:rPr lang="en-US" sz="3600" dirty="0" err="1" smtClean="0"/>
              <a:t>Coriolis</a:t>
            </a:r>
            <a:r>
              <a:rPr lang="en-US" sz="3600" dirty="0" smtClean="0"/>
              <a:t> Effect</a:t>
            </a:r>
          </a:p>
          <a:p>
            <a:pPr lvl="1"/>
            <a:r>
              <a:rPr lang="en-US" sz="3600" dirty="0" smtClean="0"/>
              <a:t>Shape of the land (topography)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7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1.  Air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69" y="1295400"/>
            <a:ext cx="5362126" cy="5168380"/>
          </a:xfrm>
        </p:spPr>
        <p:txBody>
          <a:bodyPr>
            <a:normAutofit/>
          </a:bodyPr>
          <a:lstStyle/>
          <a:p>
            <a:r>
              <a:rPr lang="en-US" dirty="0" smtClean="0"/>
              <a:t>Air </a:t>
            </a:r>
            <a:r>
              <a:rPr lang="en-US" u="sng" dirty="0"/>
              <a:t>ALWAYS flows from </a:t>
            </a:r>
            <a:r>
              <a:rPr lang="en-US" u="sng" dirty="0" smtClean="0"/>
              <a:t>high to low </a:t>
            </a:r>
            <a:r>
              <a:rPr lang="en-US" u="sng" dirty="0"/>
              <a:t>pressure</a:t>
            </a:r>
            <a:r>
              <a:rPr lang="en-US" dirty="0" smtClean="0"/>
              <a:t>.			</a:t>
            </a:r>
            <a:endParaRPr lang="en-US" dirty="0"/>
          </a:p>
          <a:p>
            <a:r>
              <a:rPr lang="en-US" u="sng" dirty="0" smtClean="0"/>
              <a:t>Closer </a:t>
            </a:r>
            <a:r>
              <a:rPr lang="en-US" u="sng" dirty="0"/>
              <a:t>isobars =</a:t>
            </a: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u="sng" dirty="0" smtClean="0"/>
              <a:t>faster </a:t>
            </a:r>
            <a:r>
              <a:rPr lang="en-US" u="sng" dirty="0"/>
              <a:t>changes in</a:t>
            </a:r>
            <a:r>
              <a:rPr lang="en-US" dirty="0"/>
              <a:t>  </a:t>
            </a:r>
            <a:r>
              <a:rPr lang="en-US" dirty="0" smtClean="0"/>
              <a:t>     </a:t>
            </a:r>
            <a:r>
              <a:rPr lang="en-US" u="sng" dirty="0" smtClean="0"/>
              <a:t>pressure </a:t>
            </a:r>
            <a:r>
              <a:rPr lang="en-US" u="sng" dirty="0"/>
              <a:t>= </a:t>
            </a:r>
            <a:r>
              <a:rPr lang="en-US" u="sng" dirty="0" smtClean="0"/>
              <a:t>faster </a:t>
            </a:r>
            <a:r>
              <a:rPr lang="en-US" u="sng" dirty="0"/>
              <a:t>air</a:t>
            </a:r>
            <a:r>
              <a:rPr lang="en-US" dirty="0"/>
              <a:t> </a:t>
            </a:r>
            <a:r>
              <a:rPr lang="en-US" u="sng" dirty="0"/>
              <a:t>movement = stronger wind!!!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181600" y="1527940"/>
            <a:ext cx="3410654" cy="1217329"/>
            <a:chOff x="3152199" y="2721176"/>
            <a:chExt cx="4469961" cy="1584119"/>
          </a:xfrm>
        </p:grpSpPr>
        <p:pic>
          <p:nvPicPr>
            <p:cNvPr id="1027" name="Picture 7" descr="C:\Users\Heather\Pictures\Microsoft Clip Organizer\j0436167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9948234">
              <a:off x="3152199" y="2721176"/>
              <a:ext cx="1592991" cy="1584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7" descr="C:\Users\Heather\Pictures\Microsoft Clip Organizer\j0436167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9948234">
              <a:off x="7221312" y="2759943"/>
              <a:ext cx="400848" cy="1340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>
              <a:off x="4988146" y="3124198"/>
              <a:ext cx="1793655" cy="576659"/>
            </a:xfrm>
            <a:prstGeom prst="rightArrow">
              <a:avLst>
                <a:gd name="adj1" fmla="val 50000"/>
                <a:gd name="adj2" fmla="val 103704"/>
              </a:avLst>
            </a:prstGeom>
            <a:solidFill>
              <a:srgbClr val="FF66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71999" y="2783662"/>
            <a:ext cx="4572001" cy="4058296"/>
            <a:chOff x="4571999" y="2783662"/>
            <a:chExt cx="4572001" cy="4058296"/>
          </a:xfrm>
        </p:grpSpPr>
        <p:pic>
          <p:nvPicPr>
            <p:cNvPr id="3074" name="Picture 2" descr="http://1.bp.blogspot.com/-Fs8fTwtqiCk/Ts2Jsv3ABkI/AAAAAAAAANQ/WN1dLtVMfqg/s1600/Picture+5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65"/>
            <a:stretch/>
          </p:blipFill>
          <p:spPr bwMode="auto">
            <a:xfrm>
              <a:off x="4571999" y="2953064"/>
              <a:ext cx="4572001" cy="3888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Oval 4"/>
            <p:cNvSpPr/>
            <p:nvPr/>
          </p:nvSpPr>
          <p:spPr>
            <a:xfrm rot="2338521">
              <a:off x="6734762" y="3061933"/>
              <a:ext cx="1269559" cy="1987597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2567938">
              <a:off x="5058874" y="2783662"/>
              <a:ext cx="1269559" cy="1987597"/>
            </a:xfrm>
            <a:prstGeom prst="ellipse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515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 Air Pressure:</a:t>
            </a:r>
            <a:br>
              <a:rPr lang="en-US" dirty="0" smtClean="0"/>
            </a:br>
            <a:r>
              <a:rPr lang="en-US" dirty="0" smtClean="0"/>
              <a:t>Global Winds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143000"/>
            <a:ext cx="8382000" cy="4525963"/>
          </a:xfrm>
        </p:spPr>
        <p:txBody>
          <a:bodyPr/>
          <a:lstStyle/>
          <a:p>
            <a:r>
              <a:rPr lang="en-US" u="sng" dirty="0" smtClean="0"/>
              <a:t>Caused by temperature/pressure differences</a:t>
            </a:r>
          </a:p>
          <a:p>
            <a:pPr lvl="1"/>
            <a:r>
              <a:rPr lang="en-US" u="sng" dirty="0" smtClean="0"/>
              <a:t>Poles—cold—dense air sinks—pushes out air</a:t>
            </a:r>
          </a:p>
          <a:p>
            <a:pPr lvl="1"/>
            <a:r>
              <a:rPr lang="en-US" u="sng" dirty="0" smtClean="0"/>
              <a:t>Equator—hot—less dense air rises—leaves space</a:t>
            </a:r>
            <a:endParaRPr lang="en-US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283" y="2778352"/>
            <a:ext cx="5363633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6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4137</TotalTime>
  <Words>321</Words>
  <Application>Microsoft Office PowerPoint</Application>
  <PresentationFormat>On-screen Show (4:3)</PresentationFormat>
  <Paragraphs>74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Arial Rounded MT Bold</vt:lpstr>
      <vt:lpstr>Berlin Sans FB Demi</vt:lpstr>
      <vt:lpstr>Calibri</vt:lpstr>
      <vt:lpstr>Wingdings</vt:lpstr>
      <vt:lpstr>Office Theme</vt:lpstr>
      <vt:lpstr>1_Office Theme</vt:lpstr>
      <vt:lpstr>Air Pressure</vt:lpstr>
      <vt:lpstr>Air Pressure Basics</vt:lpstr>
      <vt:lpstr>Mapping Air Pressure</vt:lpstr>
      <vt:lpstr>Low Pressure Systems = Cyclones</vt:lpstr>
      <vt:lpstr>High Pressure Systems = Anticyclones</vt:lpstr>
      <vt:lpstr>Low vs. High Pressure</vt:lpstr>
      <vt:lpstr>Winds</vt:lpstr>
      <vt:lpstr>1.  Air Pressure</vt:lpstr>
      <vt:lpstr>1.  Air Pressure: Global Winds</vt:lpstr>
      <vt:lpstr>2.  Coriolis Effect</vt:lpstr>
      <vt:lpstr>3a.  Shape of the Land: Land and Sea Breezes</vt:lpstr>
      <vt:lpstr>3b.  Shape of the Land:  Local Winds—Mountain and Valley Breezes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Pressure</dc:title>
  <dc:creator>Heather Berry</dc:creator>
  <cp:lastModifiedBy>Heather Wallace</cp:lastModifiedBy>
  <cp:revision>31</cp:revision>
  <dcterms:created xsi:type="dcterms:W3CDTF">2014-11-07T16:46:05Z</dcterms:created>
  <dcterms:modified xsi:type="dcterms:W3CDTF">2016-11-01T13:45:00Z</dcterms:modified>
</cp:coreProperties>
</file>