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6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7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1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0457" y="96714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47" y="218079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74439"/>
            <a:ext cx="7404653" cy="452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D0D1AD0-352F-4937-9371-5A42E0B875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BB4843D-F85C-491B-B990-48150EBB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Deforestation &amp; Sustainability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4283476"/>
            <a:ext cx="9144000" cy="2574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3275"/>
          <a:stretch/>
        </p:blipFill>
        <p:spPr>
          <a:xfrm>
            <a:off x="0" y="-1"/>
            <a:ext cx="9144000" cy="20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574439"/>
            <a:ext cx="7642172" cy="45215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Ecological</a:t>
            </a:r>
          </a:p>
          <a:p>
            <a:pPr lvl="1"/>
            <a:r>
              <a:rPr lang="en-US" dirty="0" smtClean="0"/>
              <a:t>Habitat</a:t>
            </a:r>
          </a:p>
          <a:p>
            <a:pPr lvl="1"/>
            <a:r>
              <a:rPr lang="en-US" dirty="0" smtClean="0"/>
              <a:t>Biodiversity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Timber</a:t>
            </a:r>
          </a:p>
          <a:p>
            <a:pPr lvl="1"/>
            <a:r>
              <a:rPr lang="en-US" dirty="0" smtClean="0"/>
              <a:t>Goods (paper, nuts, </a:t>
            </a:r>
            <a:r>
              <a:rPr lang="en-US" dirty="0" err="1" smtClean="0"/>
              <a:t>toxol</a:t>
            </a:r>
            <a:r>
              <a:rPr lang="en-US" dirty="0" smtClean="0"/>
              <a:t>, carnauba wax, etc.)</a:t>
            </a:r>
          </a:p>
          <a:p>
            <a:r>
              <a:rPr lang="en-US" dirty="0" smtClean="0"/>
              <a:t>Recreation</a:t>
            </a:r>
          </a:p>
          <a:p>
            <a:pPr lvl="1"/>
            <a:r>
              <a:rPr lang="en-US" dirty="0"/>
              <a:t>Hiking</a:t>
            </a:r>
          </a:p>
          <a:p>
            <a:pPr lvl="1"/>
            <a:r>
              <a:rPr lang="en-US" dirty="0" smtClean="0"/>
              <a:t>Camping</a:t>
            </a:r>
            <a:endParaRPr lang="en-US" dirty="0"/>
          </a:p>
          <a:p>
            <a:r>
              <a:rPr lang="en-US" dirty="0"/>
              <a:t>Oxygen via </a:t>
            </a:r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32" y="179573"/>
            <a:ext cx="4965723" cy="27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4" y="1285517"/>
            <a:ext cx="8118372" cy="53401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409075"/>
            <a:ext cx="8091877" cy="51566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Clearing (cutting down) a forest</a:t>
            </a:r>
          </a:p>
          <a:p>
            <a:pPr lvl="1"/>
            <a:r>
              <a:rPr lang="en-US" sz="2900" u="sng" dirty="0" smtClean="0"/>
              <a:t>Clear-cutting</a:t>
            </a:r>
            <a:r>
              <a:rPr lang="en-US" sz="2900" dirty="0" smtClean="0"/>
              <a:t>—cutting down </a:t>
            </a:r>
            <a:r>
              <a:rPr lang="en-US" sz="2900" u="sng" dirty="0" smtClean="0"/>
              <a:t>all trees</a:t>
            </a:r>
          </a:p>
          <a:p>
            <a:pPr lvl="1"/>
            <a:r>
              <a:rPr lang="en-US" sz="2900" u="sng" dirty="0" smtClean="0"/>
              <a:t>Slash &amp; burn</a:t>
            </a:r>
            <a:r>
              <a:rPr lang="en-US" sz="2900" dirty="0" smtClean="0"/>
              <a:t>—</a:t>
            </a:r>
            <a:r>
              <a:rPr lang="en-US" sz="2900" u="sng" dirty="0" smtClean="0"/>
              <a:t>cut</a:t>
            </a:r>
            <a:r>
              <a:rPr lang="en-US" sz="2900" dirty="0" smtClean="0"/>
              <a:t> down trees </a:t>
            </a:r>
            <a:r>
              <a:rPr lang="en-US" sz="2900" u="sng" dirty="0" smtClean="0"/>
              <a:t>&amp; burn </a:t>
            </a:r>
            <a:r>
              <a:rPr lang="en-US" sz="2900" u="sng" dirty="0" smtClean="0"/>
              <a:t>stumps</a:t>
            </a:r>
            <a:endParaRPr lang="en-US" sz="2900" u="sng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sz="2900" u="sng" dirty="0" smtClean="0"/>
              <a:t>Unhealthy stand (group of trees)</a:t>
            </a:r>
          </a:p>
          <a:p>
            <a:pPr lvl="1"/>
            <a:r>
              <a:rPr lang="en-US" sz="2900" u="sng" dirty="0" smtClean="0"/>
              <a:t>Timber</a:t>
            </a:r>
          </a:p>
          <a:p>
            <a:pPr lvl="1"/>
            <a:r>
              <a:rPr lang="en-US" sz="2900" u="sng" dirty="0" smtClean="0"/>
              <a:t>Goods</a:t>
            </a:r>
          </a:p>
          <a:p>
            <a:pPr lvl="1"/>
            <a:r>
              <a:rPr lang="en-US" sz="2900" u="sng" dirty="0" smtClean="0"/>
              <a:t>Land</a:t>
            </a:r>
            <a:r>
              <a:rPr lang="en-US" sz="2900" dirty="0" smtClean="0"/>
              <a:t> for agriculture, homes, roads, etc.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sz="2900" u="sng" dirty="0"/>
              <a:t>Loss of biodiversity</a:t>
            </a:r>
            <a:r>
              <a:rPr lang="en-US" sz="2900" dirty="0"/>
              <a:t> (increase chances of extinction)</a:t>
            </a:r>
          </a:p>
          <a:p>
            <a:pPr lvl="1"/>
            <a:r>
              <a:rPr lang="en-US" sz="2900" u="sng" dirty="0"/>
              <a:t>Loss of habitat</a:t>
            </a:r>
          </a:p>
          <a:p>
            <a:pPr lvl="1"/>
            <a:r>
              <a:rPr lang="en-US" sz="2900" u="sng" dirty="0"/>
              <a:t>Loss of </a:t>
            </a:r>
            <a:r>
              <a:rPr lang="en-US" sz="2900" dirty="0"/>
              <a:t>potential </a:t>
            </a:r>
            <a:r>
              <a:rPr lang="en-US" sz="2900" u="sng" dirty="0"/>
              <a:t>new goods</a:t>
            </a:r>
          </a:p>
          <a:p>
            <a:pPr lvl="1"/>
            <a:r>
              <a:rPr lang="en-US" sz="2900" dirty="0"/>
              <a:t>Takes </a:t>
            </a:r>
            <a:r>
              <a:rPr lang="en-US" sz="2900" u="sng" dirty="0"/>
              <a:t>decades to </a:t>
            </a:r>
            <a:r>
              <a:rPr lang="en-US" sz="2900" u="sng" dirty="0" smtClean="0"/>
              <a:t>regenerate</a:t>
            </a:r>
            <a:r>
              <a:rPr lang="en-US" sz="2900" dirty="0" smtClean="0"/>
              <a:t> (regrow)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0824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Forest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143001"/>
            <a:ext cx="7717123" cy="5302770"/>
          </a:xfrm>
        </p:spPr>
        <p:txBody>
          <a:bodyPr>
            <a:normAutofit/>
          </a:bodyPr>
          <a:lstStyle/>
          <a:p>
            <a:r>
              <a:rPr lang="en-US" dirty="0" smtClean="0"/>
              <a:t>Focuses on the </a:t>
            </a:r>
            <a:r>
              <a:rPr lang="en-US" u="sng" dirty="0" smtClean="0"/>
              <a:t>immediate, short-term, and long-term </a:t>
            </a:r>
            <a:r>
              <a:rPr lang="en-US" u="sng" dirty="0" smtClean="0"/>
              <a:t>survival of the forest </a:t>
            </a:r>
            <a:r>
              <a:rPr lang="en-US" u="sng" dirty="0" smtClean="0"/>
              <a:t>while</a:t>
            </a:r>
            <a:r>
              <a:rPr lang="en-US" dirty="0" smtClean="0"/>
              <a:t> still </a:t>
            </a:r>
            <a:r>
              <a:rPr lang="en-US" u="sng" dirty="0" smtClean="0"/>
              <a:t>using</a:t>
            </a:r>
            <a:r>
              <a:rPr lang="en-US" dirty="0" smtClean="0"/>
              <a:t> the </a:t>
            </a:r>
            <a:r>
              <a:rPr lang="en-US" u="sng" dirty="0" smtClean="0"/>
              <a:t>resource</a:t>
            </a:r>
            <a:endParaRPr lang="en-US" u="sng" dirty="0" smtClean="0"/>
          </a:p>
          <a:p>
            <a:r>
              <a:rPr lang="en-US" dirty="0" smtClean="0"/>
              <a:t>Uses </a:t>
            </a:r>
            <a:r>
              <a:rPr lang="en-US" u="sng" dirty="0" smtClean="0"/>
              <a:t>different methods of harvesting based on </a:t>
            </a:r>
            <a:r>
              <a:rPr lang="en-US" dirty="0" smtClean="0"/>
              <a:t>the current </a:t>
            </a:r>
            <a:r>
              <a:rPr lang="en-US" u="sng" dirty="0" smtClean="0"/>
              <a:t>condition</a:t>
            </a:r>
            <a:r>
              <a:rPr lang="en-US" dirty="0" smtClean="0"/>
              <a:t> of the forest </a:t>
            </a:r>
            <a:r>
              <a:rPr lang="en-US" u="sng" dirty="0" smtClean="0"/>
              <a:t>and</a:t>
            </a:r>
            <a:r>
              <a:rPr lang="en-US" dirty="0" smtClean="0"/>
              <a:t> future </a:t>
            </a:r>
            <a:r>
              <a:rPr lang="en-US" u="sng" dirty="0" smtClean="0"/>
              <a:t>goals</a:t>
            </a:r>
          </a:p>
          <a:p>
            <a:r>
              <a:rPr lang="en-US" u="sng" dirty="0" smtClean="0"/>
              <a:t>Considers </a:t>
            </a:r>
            <a:r>
              <a:rPr lang="en-US" u="sng" dirty="0" smtClean="0"/>
              <a:t>environmental, economic, and recreational </a:t>
            </a:r>
            <a:r>
              <a:rPr lang="en-US" u="sng" dirty="0" smtClean="0"/>
              <a:t>value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49" y="4872681"/>
            <a:ext cx="4456997" cy="17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6" y="218079"/>
            <a:ext cx="7897009" cy="1356360"/>
          </a:xfrm>
        </p:spPr>
        <p:txBody>
          <a:bodyPr/>
          <a:lstStyle/>
          <a:p>
            <a:r>
              <a:rPr lang="en-US" dirty="0" smtClean="0"/>
              <a:t>Methods of Harvesting Whiteboard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Positives</a:t>
            </a:r>
          </a:p>
          <a:p>
            <a:r>
              <a:rPr lang="en-US" dirty="0" smtClean="0"/>
              <a:t>Negatives</a:t>
            </a:r>
          </a:p>
          <a:p>
            <a:r>
              <a:rPr lang="en-US" dirty="0" smtClean="0"/>
              <a:t>Illustration/Diagram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Harvesting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38757"/>
              </p:ext>
            </p:extLst>
          </p:nvPr>
        </p:nvGraphicFramePr>
        <p:xfrm>
          <a:off x="-2" y="1259171"/>
          <a:ext cx="9144004" cy="559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78472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Type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Description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Positives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Negatives</a:t>
                      </a:r>
                      <a:endParaRPr lang="en-US" sz="2600" dirty="0"/>
                    </a:p>
                  </a:txBody>
                  <a:tcPr anchor="ctr"/>
                </a:tc>
              </a:tr>
              <a:tr h="1081547"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b="1" baseline="0" dirty="0" smtClean="0"/>
                        <a:t>Selective Cutting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1547"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Thinning—Large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1547"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Thinning—Small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729"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Prescribed Burn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729"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Clear Cutting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3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3495</TotalTime>
  <Words>167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Corbel</vt:lpstr>
      <vt:lpstr>Basis</vt:lpstr>
      <vt:lpstr>Deforestation &amp; Sustainability</vt:lpstr>
      <vt:lpstr>Forest Value</vt:lpstr>
      <vt:lpstr>Deforestation</vt:lpstr>
      <vt:lpstr>Deforestation</vt:lpstr>
      <vt:lpstr>Sustainable Forest Management</vt:lpstr>
      <vt:lpstr>Methods of Harvesting Whiteboard</vt:lpstr>
      <vt:lpstr>Types of Harvesting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Deforestation &amp; Sustainability</dc:title>
  <dc:creator>Heather Wallace</dc:creator>
  <cp:lastModifiedBy>Heather Wallace</cp:lastModifiedBy>
  <cp:revision>16</cp:revision>
  <dcterms:created xsi:type="dcterms:W3CDTF">2016-05-03T11:54:11Z</dcterms:created>
  <dcterms:modified xsi:type="dcterms:W3CDTF">2018-05-03T17:59:32Z</dcterms:modified>
</cp:coreProperties>
</file>