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0" r:id="rId4"/>
    <p:sldId id="266" r:id="rId5"/>
    <p:sldId id="263" r:id="rId6"/>
    <p:sldId id="257" r:id="rId7"/>
    <p:sldId id="268" r:id="rId8"/>
    <p:sldId id="269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78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735B-BD3C-450F-822C-3D3707735A33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259C-DEDD-4E22-8EB7-232A01C7A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62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735B-BD3C-450F-822C-3D3707735A33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259C-DEDD-4E22-8EB7-232A01C7A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5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735B-BD3C-450F-822C-3D3707735A33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259C-DEDD-4E22-8EB7-232A01C7A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05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4304-756C-4896-95AD-71281534D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735B-BD3C-450F-822C-3D3707735A33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259C-DEDD-4E22-8EB7-232A01C7A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9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735B-BD3C-450F-822C-3D3707735A33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259C-DEDD-4E22-8EB7-232A01C7A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1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735B-BD3C-450F-822C-3D3707735A33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259C-DEDD-4E22-8EB7-232A01C7A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0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735B-BD3C-450F-822C-3D3707735A33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259C-DEDD-4E22-8EB7-232A01C7A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31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735B-BD3C-450F-822C-3D3707735A33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259C-DEDD-4E22-8EB7-232A01C7A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39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735B-BD3C-450F-822C-3D3707735A33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259C-DEDD-4E22-8EB7-232A01C7A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8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735B-BD3C-450F-822C-3D3707735A33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259C-DEDD-4E22-8EB7-232A01C7A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735B-BD3C-450F-822C-3D3707735A33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259C-DEDD-4E22-8EB7-232A01C7A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2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artisticChalkSketch/>
                    </a14:imgEffect>
                    <a14:imgEffect>
                      <a14:colorTemperature colorTemp="11500"/>
                    </a14:imgEffect>
                    <a14:imgEffect>
                      <a14:saturation sat="66000"/>
                    </a14:imgEffect>
                    <a14:imgEffect>
                      <a14:brightnessContrast bright="-90000" contrast="-6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0735B-BD3C-450F-822C-3D3707735A33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6259C-DEDD-4E22-8EB7-232A01C7AC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8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FF00"/>
          </a:solidFill>
          <a:latin typeface="Bodoni MT Black" panose="02070A03080606020203" pitchFamily="18" charset="0"/>
          <a:ea typeface="+mj-ea"/>
          <a:cs typeface="Aharoni" panose="02010803020104030203" pitchFamily="2" charset="-79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B0F0"/>
          </a:solidFill>
          <a:latin typeface="Aharoni" panose="02010803020104030203" pitchFamily="2" charset="-79"/>
          <a:ea typeface="+mn-ea"/>
          <a:cs typeface="Aharoni" panose="02010803020104030203" pitchFamily="2" charset="-79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rgbClr val="00B0F0"/>
          </a:solidFill>
          <a:latin typeface="Aharoni" panose="02010803020104030203" pitchFamily="2" charset="-79"/>
          <a:ea typeface="+mn-ea"/>
          <a:cs typeface="Aharoni" panose="02010803020104030203" pitchFamily="2" charset="-79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B0F0"/>
          </a:solidFill>
          <a:latin typeface="Aharoni" panose="02010803020104030203" pitchFamily="2" charset="-79"/>
          <a:ea typeface="+mn-ea"/>
          <a:cs typeface="Aharoni" panose="02010803020104030203" pitchFamily="2" charset="-79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B0F0"/>
          </a:solidFill>
          <a:latin typeface="Aharoni" panose="02010803020104030203" pitchFamily="2" charset="-79"/>
          <a:ea typeface="+mn-ea"/>
          <a:cs typeface="Aharoni" panose="02010803020104030203" pitchFamily="2" charset="-79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B0F0"/>
          </a:solidFill>
          <a:latin typeface="Aharoni" panose="02010803020104030203" pitchFamily="2" charset="-79"/>
          <a:ea typeface="+mn-ea"/>
          <a:cs typeface="Aharoni" panose="02010803020104030203" pitchFamily="2" charset="-79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Earth’s Motions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Astronomy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3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3.gstatic.com/images?q=tbn:ANd9GcRVLwmCKf5uuetDWovxX6Zx2VPECVd0-YoRPJ3myFGTOveTde6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710" y="1371600"/>
            <a:ext cx="4118289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encrypted-tbn2.gstatic.com/images?q=tbn:ANd9GcRrMp-bMj50oGuZX7IO_nNvN6_OgYxUsOdPDPsTQPS4qAycZq5lyQ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2" y="0"/>
            <a:ext cx="5153526" cy="4469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418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Barycenter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All objects’ gravities pull on each other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Causes all objects to orbit around a point where their masses balance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Point of balance = barycenter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A</a:t>
            </a:r>
            <a:r>
              <a:rPr lang="en-US" dirty="0" smtClean="0">
                <a:solidFill>
                  <a:srgbClr val="FFFF00"/>
                </a:solidFill>
              </a:rPr>
              <a:t>lways located close to the center of the larger object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4173157"/>
            <a:ext cx="4495800" cy="267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Barycenter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Example:  The Moon orbits a point </a:t>
            </a:r>
            <a:r>
              <a:rPr lang="en-US" sz="3500" dirty="0" smtClean="0">
                <a:solidFill>
                  <a:srgbClr val="FFFF00"/>
                </a:solidFill>
              </a:rPr>
              <a:t>1,710 </a:t>
            </a:r>
            <a:r>
              <a:rPr lang="en-US" dirty="0" smtClean="0">
                <a:solidFill>
                  <a:srgbClr val="FFFF00"/>
                </a:solidFill>
              </a:rPr>
              <a:t>km below the surface of the Earth, but this is not at the Earth’s center!</a:t>
            </a:r>
          </a:p>
          <a:p>
            <a:endParaRPr lang="en-US" dirty="0"/>
          </a:p>
        </p:txBody>
      </p:sp>
      <p:pic>
        <p:nvPicPr>
          <p:cNvPr id="4098" name="Picture 2" descr="http://www.swampfoxnews.com/swfxgrfx/cartoons/editopic/earth-moon-rod-balnc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2" t="19103" r="2775" b="7314"/>
          <a:stretch/>
        </p:blipFill>
        <p:spPr bwMode="auto">
          <a:xfrm>
            <a:off x="529389" y="2863516"/>
            <a:ext cx="8085222" cy="3994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968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9238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ＭＳ Ｐゴシック" pitchFamily="-84" charset="-128"/>
              </a:rPr>
              <a:t>Earth’s Motions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340736" y="1092382"/>
            <a:ext cx="6650863" cy="3031562"/>
          </a:xfrm>
        </p:spPr>
        <p:txBody>
          <a:bodyPr>
            <a:no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u="sng" dirty="0" smtClean="0">
                <a:solidFill>
                  <a:srgbClr val="FFFF00"/>
                </a:solidFill>
                <a:ea typeface="ＭＳ Ｐゴシック" pitchFamily="-84" charset="-128"/>
              </a:rPr>
              <a:t>Rotation</a:t>
            </a:r>
            <a:r>
              <a:rPr lang="en-US" dirty="0" smtClean="0">
                <a:solidFill>
                  <a:srgbClr val="FFFF00"/>
                </a:solidFill>
                <a:ea typeface="ＭＳ Ｐゴシック" pitchFamily="-84" charset="-128"/>
              </a:rPr>
              <a:t> = spinning</a:t>
            </a:r>
          </a:p>
          <a:p>
            <a:pPr lvl="1" eaLnBrk="1" fontAlgn="auto" hangingPunct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FF00"/>
                </a:solidFill>
                <a:ea typeface="ＭＳ Ｐゴシック" pitchFamily="-84" charset="-128"/>
              </a:rPr>
              <a:t>Counterclockwise</a:t>
            </a:r>
            <a:endParaRPr lang="en-US" sz="3400" dirty="0" smtClean="0">
              <a:solidFill>
                <a:srgbClr val="FFFF00"/>
              </a:solidFill>
              <a:ea typeface="ＭＳ Ｐゴシック" pitchFamily="-84" charset="-128"/>
            </a:endParaRPr>
          </a:p>
          <a:p>
            <a:pPr lvl="1" eaLnBrk="1" fontAlgn="auto" hangingPunct="1"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FFFF00"/>
                </a:solidFill>
                <a:ea typeface="ＭＳ Ｐゴシック" pitchFamily="-84" charset="-128"/>
              </a:rPr>
              <a:t>Causes night </a:t>
            </a:r>
            <a:r>
              <a:rPr lang="en-US" sz="3400" dirty="0">
                <a:solidFill>
                  <a:srgbClr val="FFFF00"/>
                </a:solidFill>
                <a:ea typeface="ＭＳ Ｐゴシック" pitchFamily="-84" charset="-128"/>
              </a:rPr>
              <a:t>&amp;</a:t>
            </a:r>
            <a:r>
              <a:rPr lang="en-US" sz="3400" dirty="0" smtClean="0">
                <a:solidFill>
                  <a:srgbClr val="FFFF00"/>
                </a:solidFill>
                <a:ea typeface="ＭＳ Ｐゴシック" pitchFamily="-84" charset="-128"/>
              </a:rPr>
              <a:t> day</a:t>
            </a:r>
          </a:p>
          <a:p>
            <a:pPr lvl="1" eaLnBrk="1" fontAlgn="auto" hangingPunct="1"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FFFF00"/>
                </a:solidFill>
                <a:ea typeface="ＭＳ Ｐゴシック" pitchFamily="-84" charset="-128"/>
              </a:rPr>
              <a:t>Faster rotation</a:t>
            </a:r>
            <a:r>
              <a:rPr lang="en-US" sz="3400" dirty="0">
                <a:solidFill>
                  <a:srgbClr val="FFFF00"/>
                </a:solidFill>
                <a:ea typeface="ＭＳ Ｐゴシック" pitchFamily="-84" charset="-128"/>
              </a:rPr>
              <a:t> </a:t>
            </a:r>
            <a:r>
              <a:rPr lang="en-US" sz="3400" dirty="0" smtClean="0">
                <a:solidFill>
                  <a:srgbClr val="FFFF00"/>
                </a:solidFill>
                <a:ea typeface="ＭＳ Ｐゴシック" pitchFamily="-84" charset="-128"/>
              </a:rPr>
              <a:t>= shorter days/nights</a:t>
            </a:r>
          </a:p>
        </p:txBody>
      </p:sp>
      <p:pic>
        <p:nvPicPr>
          <p:cNvPr id="10244" name="Picture 6" descr="http://www.physicalgeography.net/fundamentals/images/earth_rot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" y="1092382"/>
            <a:ext cx="2282825" cy="303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09600" y="4648200"/>
            <a:ext cx="7467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FFFF00"/>
                </a:solidFill>
                <a:latin typeface="Aharoni" panose="02010803020104030203" pitchFamily="2" charset="-79"/>
                <a:ea typeface="ＭＳ Ｐゴシック" pitchFamily="-84" charset="-128"/>
                <a:cs typeface="Aharoni" panose="02010803020104030203" pitchFamily="2" charset="-79"/>
              </a:rPr>
              <a:t>Revolution = </a:t>
            </a:r>
            <a:r>
              <a:rPr lang="en-US" sz="3200" dirty="0" smtClean="0">
                <a:solidFill>
                  <a:srgbClr val="FFFF00"/>
                </a:solidFill>
                <a:latin typeface="Aharoni" panose="02010803020104030203" pitchFamily="2" charset="-79"/>
                <a:ea typeface="ＭＳ Ｐゴシック" pitchFamily="-84" charset="-128"/>
                <a:cs typeface="Aharoni" panose="02010803020104030203" pitchFamily="2" charset="-79"/>
              </a:rPr>
              <a:t>orbit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rgbClr val="FFFF00"/>
                </a:solidFill>
                <a:latin typeface="Aharoni" panose="02010803020104030203" pitchFamily="2" charset="-79"/>
                <a:ea typeface="ＭＳ Ｐゴシック" pitchFamily="-84" charset="-128"/>
                <a:cs typeface="Aharoni" panose="02010803020104030203" pitchFamily="2" charset="-79"/>
              </a:rPr>
              <a:t>Counterclockwise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rgbClr val="FFFF00"/>
                </a:solidFill>
                <a:latin typeface="Aharoni" panose="02010803020104030203" pitchFamily="2" charset="-79"/>
                <a:ea typeface="ＭＳ Ｐゴシック" pitchFamily="-84" charset="-128"/>
                <a:cs typeface="Aharoni" panose="02010803020104030203" pitchFamily="2" charset="-79"/>
              </a:rPr>
              <a:t>Takes </a:t>
            </a:r>
            <a:r>
              <a:rPr lang="en-US" sz="3200" dirty="0">
                <a:solidFill>
                  <a:srgbClr val="FFFF00"/>
                </a:solidFill>
                <a:latin typeface="Aharoni" panose="02010803020104030203" pitchFamily="2" charset="-79"/>
                <a:ea typeface="ＭＳ Ｐゴシック" pitchFamily="-84" charset="-128"/>
                <a:cs typeface="Aharoni" panose="02010803020104030203" pitchFamily="2" charset="-79"/>
              </a:rPr>
              <a:t>1 </a:t>
            </a:r>
            <a:r>
              <a:rPr lang="en-US" sz="3200" dirty="0" smtClean="0">
                <a:solidFill>
                  <a:srgbClr val="FFFF00"/>
                </a:solidFill>
                <a:latin typeface="Aharoni" panose="02010803020104030203" pitchFamily="2" charset="-79"/>
                <a:ea typeface="ＭＳ Ｐゴシック" pitchFamily="-84" charset="-128"/>
                <a:cs typeface="Aharoni" panose="02010803020104030203" pitchFamily="2" charset="-79"/>
              </a:rPr>
              <a:t>year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rgbClr val="FFFF00"/>
                </a:solidFill>
                <a:latin typeface="Aharoni" panose="02010803020104030203" pitchFamily="2" charset="-79"/>
                <a:ea typeface="ＭＳ Ｐゴシック" pitchFamily="-84" charset="-128"/>
                <a:cs typeface="Aharoni" panose="02010803020104030203" pitchFamily="2" charset="-79"/>
              </a:rPr>
              <a:t>Faster </a:t>
            </a:r>
            <a:r>
              <a:rPr lang="en-US" sz="3200" dirty="0">
                <a:solidFill>
                  <a:srgbClr val="FFFF00"/>
                </a:solidFill>
                <a:latin typeface="Aharoni" panose="02010803020104030203" pitchFamily="2" charset="-79"/>
                <a:ea typeface="ＭＳ Ｐゴシック" pitchFamily="-84" charset="-128"/>
                <a:cs typeface="Aharoni" panose="02010803020104030203" pitchFamily="2" charset="-79"/>
              </a:rPr>
              <a:t>revolution = shorter </a:t>
            </a:r>
            <a:r>
              <a:rPr lang="en-US" sz="3200" dirty="0" smtClean="0">
                <a:solidFill>
                  <a:srgbClr val="FFFF00"/>
                </a:solidFill>
                <a:latin typeface="Aharoni" panose="02010803020104030203" pitchFamily="2" charset="-79"/>
                <a:ea typeface="ＭＳ Ｐゴシック" pitchFamily="-84" charset="-128"/>
                <a:cs typeface="Aharoni" panose="02010803020104030203" pitchFamily="2" charset="-79"/>
              </a:rPr>
              <a:t>year</a:t>
            </a:r>
            <a:endParaRPr lang="en-US" sz="3200" dirty="0">
              <a:solidFill>
                <a:srgbClr val="FFFF00"/>
              </a:solidFill>
              <a:latin typeface="Aharoni" panose="02010803020104030203" pitchFamily="2" charset="-79"/>
              <a:ea typeface="ＭＳ Ｐゴシック" pitchFamily="-84" charset="-128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7259" t="22192" r="50929" b="22192"/>
          <a:stretch/>
        </p:blipFill>
        <p:spPr>
          <a:xfrm>
            <a:off x="5739384" y="4225725"/>
            <a:ext cx="3429000" cy="1981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uiExpand="1" build="p"/>
      <p:bldP spid="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6096" y="533400"/>
            <a:ext cx="9144000" cy="1295400"/>
          </a:xfrm>
        </p:spPr>
        <p:txBody>
          <a:bodyPr/>
          <a:lstStyle/>
          <a:p>
            <a:pPr eaLnBrk="1" fontAlgn="auto" hangingPunct="1">
              <a:buFont typeface="Arial" pitchFamily="34" charset="0"/>
              <a:buNone/>
              <a:defRPr/>
            </a:pPr>
            <a:r>
              <a:rPr lang="en-US" sz="6400" b="1" dirty="0" smtClean="0">
                <a:solidFill>
                  <a:srgbClr val="FFFF00"/>
                </a:solidFill>
                <a:latin typeface="Arial" pitchFamily="34" charset="0"/>
                <a:ea typeface="ＭＳ Ｐゴシック" pitchFamily="-84" charset="-128"/>
              </a:rPr>
              <a:t>Rotation vs Revolution</a:t>
            </a:r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96" y="2286000"/>
            <a:ext cx="9144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9233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700"/>
            <a:ext cx="79248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Seasons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4800" y="1295400"/>
            <a:ext cx="8610600" cy="5257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FF00"/>
                </a:solidFill>
              </a:rPr>
              <a:t>Caused </a:t>
            </a:r>
            <a:r>
              <a:rPr lang="en-US" altLang="en-US" b="1" dirty="0" smtClean="0">
                <a:solidFill>
                  <a:srgbClr val="FFFF00"/>
                </a:solidFill>
              </a:rPr>
              <a:t>by the </a:t>
            </a:r>
            <a:r>
              <a:rPr lang="en-US" altLang="en-US" b="1" u="sng" dirty="0" smtClean="0">
                <a:solidFill>
                  <a:srgbClr val="FFFF00"/>
                </a:solidFill>
              </a:rPr>
              <a:t>TILT</a:t>
            </a:r>
            <a:r>
              <a:rPr lang="en-US" altLang="en-US" b="1" dirty="0" smtClean="0">
                <a:solidFill>
                  <a:srgbClr val="FFFF00"/>
                </a:solidFill>
              </a:rPr>
              <a:t> of Earth’s axis</a:t>
            </a:r>
          </a:p>
          <a:p>
            <a:pPr>
              <a:defRPr/>
            </a:pPr>
            <a:r>
              <a:rPr lang="en-US" alt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altLang="en-US" b="1" dirty="0" smtClean="0">
                <a:solidFill>
                  <a:srgbClr val="FFFF00"/>
                </a:solidFill>
              </a:rPr>
              <a:t>  caused by the distance from sun</a:t>
            </a:r>
            <a:r>
              <a:rPr lang="en-US" altLang="en-US" dirty="0" smtClean="0">
                <a:solidFill>
                  <a:srgbClr val="FFFF00"/>
                </a:solidFill>
              </a:rPr>
              <a:t>! (Earth is closest in January!!!)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  <a:ea typeface="ＭＳ Ｐゴシック" pitchFamily="-84" charset="-128"/>
              </a:rPr>
              <a:t>Axis tilt = 23.5°</a:t>
            </a:r>
          </a:p>
          <a:p>
            <a:pPr lvl="1">
              <a:defRPr/>
            </a:pPr>
            <a:r>
              <a:rPr lang="en-US" dirty="0" smtClean="0">
                <a:solidFill>
                  <a:srgbClr val="FFFF00"/>
                </a:solidFill>
                <a:ea typeface="ＭＳ Ｐゴシック" pitchFamily="-84" charset="-128"/>
              </a:rPr>
              <a:t>Sunlight hitting 			hemispheres at 				different angles = 				different season</a:t>
            </a:r>
            <a:endParaRPr lang="en-US" u="sng" dirty="0" smtClean="0">
              <a:solidFill>
                <a:srgbClr val="FFFF00"/>
              </a:solidFill>
              <a:ea typeface="ＭＳ Ｐゴシック" pitchFamily="-84" charset="-128"/>
            </a:endParaRPr>
          </a:p>
          <a:p>
            <a:pPr>
              <a:defRPr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35"/>
          <a:stretch/>
        </p:blipFill>
        <p:spPr>
          <a:xfrm>
            <a:off x="4980432" y="3733800"/>
            <a:ext cx="4163568" cy="2819400"/>
          </a:xfrm>
          <a:prstGeom prst="rect">
            <a:avLst/>
          </a:prstGeom>
          <a:solidFill>
            <a:schemeClr val="bg2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Earth’s Shape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Recall:  Earth rotates counterclockwise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Rotation causes Earth to “squish out” around the equator (middle).</a:t>
            </a:r>
          </a:p>
        </p:txBody>
      </p:sp>
      <p:sp>
        <p:nvSpPr>
          <p:cNvPr id="4" name="AutoShape 2" descr="data:image/jpeg;base64,/9j/4AAQSkZJRgABAQAAAQABAAD/2wCEAAkGBxQTEhUUExQVFBUXGBgaGRgYGB8eHhwZGBgcGxwfHiIdHSggHx4lGxwZITEjJSkrLjAuHB8zODcsNygtLi0BCgoKDg0OGxAQGy0kICQvLCwvLywsLCwtLCwsLCwsLCw0LCwsLCwsLCwsLCwsLCwsLywsLCwsLCwsLCwsLCwsLP/AABEIAJ8BPgMBIgACEQEDEQH/xAAcAAEAAgIDAQAAAAAAAAAAAAAABQYEBwECAwj/xABBEAACAQMDAgUCBAMFBQgDAAABAhEAAyEEEjEFQQYTIlFhcYEHMpGhFEKxI8Hh8PFSYoKS0QgVFiQzQ3JzFzSi/8QAGQEBAAMBAQAAAAAAAAAAAAAAAAECAwQF/8QAJhEAAgICAgIBBAMBAAAAAAAAAAECEQMhEjEEIkETUWHwFHGRMv/aAAwDAQACEQMRAD8A3jSlKAUpSgFKUoBSlKAUpSgFKUoBSlKAUpSgFKUoBSlKAUpSgFKUoBSlKAUpSgFKUoBSlKAUpSgFKUoBSlKAUpSgFKUoBSlKAUpSgFKw+p9TtadN95wgmBPJJ4AHJPwKh08Qm43oUovALDJPweMD2n60BYy1Y9zX21ElhETjP9Kp3WGdSzqqX2UGPMvMXMEmAigJ2wJzVHu9bsagN5tsJcA9LWyR6iYyJz+tUc0nsq5JG3LfiGwzbVbc0TAif0JmskdUtzG6PfB/6VrXovSbty0sIiArL4IBJGYLMW4jg84xmsnX9Ls2W2HVNp2YA7LWxZlgAdzLIO4wPVkmpjKyxsu3dDcEH6Gu9af6T1W2zNduMSVVSbmz+1KqxUH0Ku0T7EkgjGanv/G120BcaxcbTkA72ERPGec5/MPbNXoizYVKjOjdesaoTZcMRyv8w+o/v4qTqCRSlKAUpSgFKUoBSlKAUpSgFKV0a4ByQKA70rHua22oksI+tYa+ILBbarhm9hz/ANaAlKVijqFv/aE/OK7W9bbYwHUn2kT+lAZFKUoBSlKAUpSgFKUoBSlKAUpSgFRniDrdrSWjdukhR2AkkngV79V6lb09prt07UXn6nAA+ScVqPrutu9SKhmazadhtBmCCQMYExNWjGyGzAvdcudQv+fcG23bwizAkznuBjkxUhp+oG4VVSwNvce527mxOOe/v9OK8bFixathEcN/aheDtKjAyYn8rZH1qX0du3b3MQCZyB3PaecfbNeTm8iblJfHSRvCCST/ANIjrOufT3CLF1gHQEsBBJaQeROYkfWvPwZorFtmuXLbXHBG1kgbQIOJPJbv7GsDq+qRrjsCmBH5xgjvzMxivDp3VFW1cNseY0CVEydxCgf34HFdUfqPaRwqXvszOt+Ib7XQLbOxuNCp+YgHBGP5RUZ4n6+L9+015Lb27R8q4UJVnAPeDIA5EYkRJrG6l13UojWDFssAt30BbnqBJQH8wT34nnhhVbS2YxGM89vvXrYPFqNzDkbHbqWgSDbU77gcMZkENEAgmMQfaY+asuucWdGradg6RuZSSwYPj08wB2XjEVpBmrM0vWb9u21tLrrbbld2MGRA7Z9qS8aumWUyd03XPK1Hm2pVVMqUMEHuPUfy/BkR+lbm8DeN7WuGwwl9RlJwwx6k+Pcdvpmvnfqtweax9MsoJ28BmEx7T7jME126f125Y2lDtuWzuRhyp757giQQcVlLHrRdM+taVXPA3iVddpUuYFwBRcUdmImR/usMj7jkGrHWBcUpSgFKUoBSlDQA1A9a8VWNO4tTvvHi2p4+WPCj659garf4hePTpVFvT7WuMD6pB28AY7896o3TUuHdeuEPeuFpmCBBj7Ccz+lZ5cixxTl89CKcnSNo2OuNcYbz5W4AhRtnb7zJJntMY7VEa64xW5c0/lXmVT+bzHbGfzF9nY9gKrXTi931Mp9MLEwxC8nAgfvUV4gu/wBq4TcqYBUMYEgbuwxP61gvIUrIy+iTPROvWtSSjWQbpgIbQhtxPMAZ/wAKsnTOi3NgDm3ZMHcCAJ+YJLDAEx3GKh/CWoW0twqiNJkl1JOAIH0BAMe8+9RnVbOoulrqxbTdNy4zbbajvmck9lAn4rSL5VFMpGTStlt6va0mmKi5fe0XQkCzCgiQCSQhPJGRnv2mojQdVt3L21mNwqrhd4V7jIuRBJAEjIJUnBOJqk9d8SPf2DzGdLLDyldQQQIktOTJAlSDj24E0fG9sINumtK26SdoEenbAjgARgRx813fx5oc02XrReIdS6i7pLbNbWQUe4pJVTH5SZBMHvmBUz0T8QdPdIS9OneY9eFniJMQfg/rVR6N4g0l/Tuqutq9BLEsqsWUYILfmEDAqg9b6u7XFLmDtncMi4vY8TGDycZGKpwfTRZuj6cBrmtE+DPxGvWG2upuadeUA9SfKSZgZlc/EZrd3T9al62t20wdHEqw4IqjVEp2ZFKUqCRSlKAUpSgFKVh9W162LN28/wCW2jOfoomgNafif1O9fvfw1hSyWBvfbmbkcQDnapBjiTnioJrWqGntWzZY3SjIrsWUqGMHdmdihTyIxPtMVq9VcXbdu3Dp7ty5edXCcuHAYMQY2Tjhvms3wV1+8+t337jMXBRjEkZ3LwMLIIJGM/euyMGo/wBGTabMq94buaa1bcujm3bU7ApUmN5LAEDdCscmGPJ9qwevdXc23VBi4gDcggkRjvxNW3rXV1uXJsm15VkhLuTLtclQB7mYz8n5qjavq9gSxF11dQPLJEhgqFp7hdxwe8Vw/wAXlljPjdPou5NJpMiOi6W2zEsCwXadsAzkSMlQcbsf9cZ+l66VuM1prVpTtAXYuNswYAiQWJGYz9ZzdAltrTLZ2I19YUkwEBaGkkEzgrIjg5gGcTxvpCGtszozFAu22IVdhIgHaJ4mTuPq5r0I5Vmk4vRhTSI/q6zeN3azAtJNwyGyIlj6Tj/Tmoi+wJ3ABcDCzBxk5PeM/JxAxXomoZeIWszp9s3X2DynL7R6pWJ7zAAMnJM8Ct4xlBJMqiJB4mfiurjPtWdbRdx3t5YhgTBaCOBjOSImvC6rbS0NtmCe30/rU8rJMIgVnaDQrcfax2yjPJgcAnEn4OO8VhMf6V1uRtHM954+MVjkVl4mx/A2pudN1Gne4YtXQEuZwUuHcrf8DMD8Cfc19ACvl1+qeZphavNuKKoUEZ2gYBPfnn5g8Vvv8NOq/wAT03TuSWZV8tieS1olJPyQAfvXnU1Jo6Oy0UpSpIFKUoAa1x+InjTy3/hrLhCCvm3PaSDtEZJjLAZj71b/ABZ1gaTS3b2JVYSe7nCj6Tz8A1pIfwu6dV5+SW862JDuQGYHev8AtZxgVriim7ZWTolOoW7WmD3byeftACM0jezIdvBgATPO4RNemn6nvuWkhYRWUspgH8u2GkzKsp5jmKyPDOg0uuuPcCt/ZvC22O4AMAQ7bsbjB7EDJzArK8S2bLXXtKUW6gFyUABJnIY4Den3HcfbDysCyV91ZMJNdHlrusLYsuw/lIUhcscgCJ4mqX/3w15m222LMe7AD43EgAD6kD5rN6r017pubpV0eGDwowSO5jn2+axtHpGtWLt13AggArzuY7RDCDABaTJEdu4r4fjYI4+U9ybM80nOX4MrSeYRctNetWGAWWFz8oJ9Z9sKOxn1CKr3WbMXfKQswUgIxGwHmSQ2QZJkk4zwMD26spsXfS63hhvN8vknOCSZHyI+0VjajVrcMuTOJyWHz23Tx34n4r0sWL6TuK0/3+zH8GFfs+WYcESJEEd+OJrwI9s/aspbSkmLigwT6pE/A5z+1eK2DIUTn2zn2Ec/411ctWSeH1mvS/q/QigGVn1T75AA7AZ+s1zdt/XHPH+eaxmFZySZKOVushlJB5Px/wBKvn4WeM20Vxrd4t5DMN4J/wDT3QN4B4gj1DuDP8tUW2524BwQxziPp8mKtnR9XY1CXtyeXeZ/TElSu0Yn6r3jn4rizp1aRtDvZ9KIwIkZB7iu1a9/B7xB52nbS3P/AFNNAHzaJIT/AJYK/QL71sKudO1ZcUpSpApSlAKpP4w6op0u6By7W0+zOJH6A1dqo34rXLYsWRdUNb83eQSc+WjMB6ZJB74P25F8f/SIfRozUG49u2bhaElUVgeGhiRjvzM9vpN/6qlm705LttArpsWYAIUCMZyowoJJ7jmqL1LX3LjtfCbCSJI/LIUKIB4EAkDtJrGsapz6GuPtMGN2N3YkHE8jNek8bkk+qOdOmXHptizqh5FqUQsjvJHmMqD1uOANoEALyxzxjG8TdJb+LJtqpt7kUFgQrMtpTsMcT88xzzGB0zrRTULctoF2KBn1AAD1NAK/yg8nMTzVs6z4/tNblLAYf7x2nPcbfUMEiQc1k4zjL1Vovaa2RFi8XbYdMt8XD6b9p2tlGUepRuO0MGBwSAe04jL6lZ8+1bS/p7iuJW1sZSGZWCkblbZKid0wccxEwF/WaZrdq0LV54AYB7gFvc6kNC7cAXC0ZEnv77E8PdWs2X/htNc3KpDG2QGGVkkMYChSuIHLd+azzR4+y0xHZSv+5RZveWRN7dulhwoPIg7e39c4k9db4etkeY02gIxA4gBcDMn6d6ufVbhv3brBOQBu2tEMVYAALJwASTyCcVX+s2mkqQ+6AWUkTuIiBAxhj2xJrysuTKpclJluKKbrumoDttyWWZnv3x7QO31qN1QOBBURxJye5/WrHe0myN0FpmZM14aewLzbGaATG49p7/vmunD5klqWzL5K3d2x3n9R/hXntxMg/GfaZ9iO3NZfUtA1tyG/asEkivQclJWiyJXpHTnug3IGxAAS2AQxOB9CD9K27+BGr2rrNIST5V1XHtDjaY+9uY+a0dptQ4YBMMx24MEhoET7TFbW/wCz/fY6vWq49Xl25+CjsI/f9q5Mi3ZpE3lSlKyLilK4NAam/G/rQR9Np4DLFy449pHlocGe7n7VQG1J1GrO7dZsXnX0TK7YER2nAhoxIPFW/wDEo6f+Pu3b4ZvLS3bW36YJKl90EywXcPicEitcnVEGSoZvTtYjbx3xAzP+tehginHS2YTey+6nQXOm3bYsXQfOUqGYxtXceTu2kqTj0nkxE54W1evLZ06MLu57puXCANywA0Ew7bQQJiC0ATyas/W7moVEvN6LcCFEenA7fGMQBzHNTXg7xBas3bgO7yXI/MYCquQ0ZMzH1JE/ESxySt7ZKav8EH1HTTqWtu1wrbdlLBZIUOY3HuSSfUandPqltsP/ADCpdttt8rUIVO3EFnKFZMg5gEfWpXxF1vQKu60twPtuBHVe7Sxkk5G/PeJOKgvPtobSWNUTcthkDW7HqYYK+tidyAlie35oGRUOKyR9l+/4R0+zK8TWxrLaXbV+2wtoN294wcADtG4445+ATAWugtkvKjcBtEMxEwcjjjmD71s/ptvThlt3Rb1V20xG/cfMg+rhQd4BDZMRwIrC6ytm5qbl22vrAwQy7QWZYJJIE8+/I5iuWWfJjXGDLOCeyhP0W8pBsnzRxDR2GRHcDOeKweo6W8rtcO1XLl4tmNpJncAMqKunUrhCbRAVkHpAMhRx8EmBkc/E1WrunYeppU42kAAED4n2+K54ebmv2plZJLogDcABJAdmnktIzz7GT8msTyiRgj6SP76n7lhWO3aB8gZz9P6ZqM6v0u5Zba49sjgzkEfEV34fJjk18lURyqTMAnEnBwPevbT32XFskOWEEd/939Yj6mvEtFemj1zWn32ztYcEAHP3Bq0zRF3/AA16lc03VNOc7NRNsg4kNkY9w4TP1r6NFfJ+j6xcfV6RmWD/ABNp1mYnzlOM5Wf6V9X1xVWjRHNKUoSKUpQCqB+NOl3dP3AwVuL35DAqV+8xV/qsfiTo/N6bqABuKp5gH/1kNj5gGPmrQdSRD6Pm433ckySWwT7zXeQIkbWEEHsY/wAe9Zq+S4DExCjC4EgH9uPmvO+AvpE7efiT3A4mIH6168J/BzNHCXd5I2+rGAY3QPaYPcwOe3tXdLC5A3Fe4g+gkdyAfysZ+eMTWPatCJKk44Ht/X/PesxLygE2yw4BBMzJmSCIkEc/pEYlv7CiWfwwWtoUuSxlQvJJEt6ceoc/eecTk+EOltp9WP4kNa9JhTA37mSRPfEkfIHvUfo+u3AAqXWBSdpgblBEGCB7T/mKn7fULuttJYuAXrq3AyXOHU44YiD9/wC6uTMpuDi32aKrsvGv1dk7l4ypVlEjM7t3fbjJyYz7xS+oXSXYuQWknDSOff2/uipLVaZyTLDzAoRwZIDc+0j83MYxMTUX/CeradquAGyeZkYOQRIPHtXiZJtP2RpNN9EbeiSpUBh2M8+1eGmsl3iO49uJqW1NoMoKwYw0mCCDgD9650+mIuZC2yTgzAwI3Y4Hf7Vm5pLRWGJuW+iK1GlJO1gGAkkgfExxzVU6xodhDDIOYj8v1NbBu231DRahrm0KFGMKkwPc849zWutbrG3tvBDD0w2CsdiPeu3xufLXRaSSRHMSjAjBBBB9jyD/AENbZ/7Onq1Gtc5Oy1n/AOTuT+sftWr9Pqkh98n0naJ7n/HNb0/7PvTPL6e94837rEH/AHbfoH/9B/1romwjaFKUrIsKGlKA0P8AjPbNvXblIi4gYjnJTyw2R7KYPYjGSa1/vdgJkgcT7fB7D4Fbm/G/SlV02pCyEco+OAwlftIYfUitUqbLRAILHkngEmIH6fp25r0fGn6GE1sxEYKQdue6t/iOPgz/AHV7WmDKQA8d1BHHvHePT78dq63geIMQCMkwO3xHxHaltFGSAw7if6cV1WmUo9102+RLFZhX2kAGQATg9p7896l7/hhyENp9zssKgB3ehRx8QJkVEpqRkICJ/MvwBzBnMd/p9Ky7HXrmF824pAgGcgGJAPPYCKynz+CdEv4S6c+n1X/mt9kkRDcvLDuZEgSQB9+YOxddqLXrUEj8pDKpM9iGzxgZGQMjjFG0Wqu620lm4y3Ntzcty7+ZTAiGEOIjvP7CpnXaPafW0OqhWYgbSDncNxgg7jwe/czXleXyUuRvCqpEf1bUFrjFmBM4KkGQDAOIwY+tROpifUDJzknv/wBaz9RZVGC3GVSYhuQTHHYgkR7Yrm7ZDJ8gkbiCQQR2+tec5q9lfpyZBCzLABc/Ef6/vWRrtGQNpCuMYzj6/Y844rPFiCpOzgYHPuZ+nHJ7VkX7nmMtoMXIJ24MbnjtzM/ePtUxnb0XjhpbKR1rpIWSsiDG3JJ+lV66hift/n7VbPGvS9TpbpW6s2xwwyjfp+U/B/equdX6pM/Me3+Fepi5qHsyHV6Mvw7vu6zRWva9aVRHAN4MePmSa+vK+bPwj6X/ABfV0uqu23Ym6w9jBVB9d5n/AITX0oKpLslClKVUkUpSgFdbiAgg5Bwfoa7UoD5w8W+Crumv3vIUvZVv5csgIkSOYg8/NVtGaJMxzHzwf2/rX0H48S9YC6zTrvNsbb1uPz2jwR3DISTPsWntVV1XRtJ1PTi/pQEuHBHGREq0cHEz9DxXXj8iuzJwNXIVI4hucmP3msUYM+3BAn+7Ne+t0r2bj27ilWUkfp/dgV4JIypIOO/euxNfBmZuu0aLaS6L1pyWKlUncI4YggQDz+neRWb0XVXg02ywwCcAiccgiOI/evPonVksi55ttXdkhSyTBgxIkAidvI+/vHdL6jessGssyn3B7f5+1UlbTRbo21a1J1CrK2xc27SSsh4ImIIIuDgSYHHBMQvijSIqu26XtsdrEGTIBBPt3XnnnmaqdrxBf3kAgs5iR6csYBHtzzVr8Suty4AhcspBuEjltx/UTt+5ivG8xcJROnH7Jnh55YDsABMz96bCxJAiZ4+O/wCn9a69N6Fc1fmC3cRWEelmgkd4/YfeonxXpNTohtuHaWGNpkR9eMVyR8aUq4llmrTRauha+xotO+pvNtuNuRF3QYwTAzLT7iMVXOpa3Qa4OFW95oWfMdgTuJ94DEfUEcwBVB1OodzuZmc+7Enn2k14redPymMV6kcfCNGLlbO97QP54soN7syogH8xYgLH1JFfWnhXpA0mksacZ8q2qkju0Sx+7Sa0v+BvhJr+o/j7wPlWSRan+a7wSPhAT/xH/drf1VkyRSlKqSKUpQGD1rpyaixcs3FDK6kEH9voZ71obWfh1d2s2mcXNjbXtPi4jA8dwff375xX0PVH8deHb27+N0DFNSgG9R+W8q8bhwWAmO8Y9q0x5JR6KySZozVaJ7JIZShB7j4/eIia4a8GGRHOR3/XvW1dDr9L1i2bV0eVqApG08gwQSp/mWe3aM1rXxP0K7orpt3AxU5R49LDnB9x7V248yenpmUo0RdqJEwY7btpj2BI5qXu9ON62p09m8XT/wBUsQVjJBWABgfeoq0u/tH+n9Kzbb3ra3LKsIcQ6kQSPkHEjB57TWspfYhIyOg2/McRdRTAiW2yeeZEGAf0q/6XqhI2XbpBRWXerepR39Q/MpiTJz+hGqk0jTkHB7EZ7n/M118zIALruIWBIIkiufLFS22WjKjZvid7SJcAUbTlYbH5CIU+xYyPqZqGtajaiqx/KBPvx796zvEWpO7YxUpb2hAB3Kq3q743fYCPrh9L1mlW4f4ld6N6ZkjaJmfT9hFeBGPN0zqyScejtb1SPBLADsPiI/0p0zxNpNI73WIvOI8pEAMEkyZOAYAyZ5NSXi/wxp/I8zSbhP8AtEmZEhQPft/pWq9T050ALjaDO3PMc/piuzB4yi7bKSyyaqi2/wD5BZ7nr09iGb1OVBfaTkSIJ+5j47VVfEpsF91qBJO5RwO+I/pUbcURWzPwd/D46m4us1KEadDNpT/7jg4Pyg/c/ANdTaRQ2J+DXhU6LRB7i7b+oh3nlV/9tT7QDJHuxq/1wK5rIsKUpQClKUApSlAcMJrUXifoF3peoOs0Ziyxl7XC/Kn+qntx9dvV5aiwrqVdQykQQRIIqU6IaNOdVTTdbt7rBFrWJgI8DcsiRj82JIP+NUHT9Hu29Qtm4pRmdFYkGEDvsBPxM/t71svxX+Hj6dv4jQbmB/PbkyqzJKcGQcgggiO8ms02G1VqzdBW5qbe9WW4AovWpIZWHfET8iea3jl46XRVxs143RHdrnlK1y3b3DEHCGN0cgGP5Rioi/pwpPoA5kEMPb3JPJHbtW29GbO3Zc0t3TOiubT7t2RJ2rcf1KZkhW98U6h01RaR75LtdAhGAY7m7E/mMDnP2oszI4mpugdIN/VWrQJQSWJPbaJB/YGrP1q8Xd7n5AXdhj+UmZPzyY96s1rw9p0Q3LVy1uykgn0G5iGHIEZyOxz3qj+I7Wsv6gW2tsy2jDbcSCRJMDIxyJGK4/Ii82RfY1g1GLO/Tzrd/maNLl0Wj69jRtmDtIkESO/erT4gujV6YXGUj+zLXJEEMDhTiQRn2GRmovp3iV7AYLc8xpC+u3N3aP5fSWJXdkCR8RxUdrerX2t3PNtNskbpZBBWSPSTIInkAcfFaxhxVIpRUerIILImxBAiO8QTMDJPbtis3wJ4Pu9T1GxZSysG7dj8q/7I7Fz2Hbk1YfD3grVdVKGHsaNc+Y4y3/1j+bH8x9P9K3x0DolnR2VsadNiL+pPdmPJJ96lyJSPbpPTrens27Nldtu2oVR8D+pPJPvWZSlVJFKUoBSlKAUpSgKH468BDU/22mItahTuEYk/BH5WPv3/AHqk6bq9xY0PVrJvAGEDD+0iILIw5IB7xIJgyCK3lUf1bo1nUqBeQNGVb+ZT7qeRVuRFGnv/AAumk1dq9bcC2432HuiLclD6LmCVOZDRhuRWfpfBa+TvIW8Cvqa3dEqwyxnKOJyJAOKvTeHbiL5autyzEeW6/vPv8iKjL3RFthiumdCylXVCgV17g7mIOIzE+1W+o2OKKDqfBRYEoz7fzA3EGQSACCpPtzHea8ei+GLlm+l+4odbe5gCSZO0wB7yZHwcVabvVLmpZUNs2kt4CBXYnb7ttRIHw0fWsyyNYfS+8WyRtlpdSDIZSRxgSpNRKcnFohRRr3xL1eyh9LebcuMS+7EEgZPOJ+mBWZ0npWkuf/ui6AFU7SGX1zEoyH1J8MJ7gnirdq/Bdq67XGt77k/mZUCkdiBvbb7YA44qJveFgCwDme9u0zOzf8iD+lY4scYL8l5ScmeGl1unsKbNt2e0hdkVzwSAADuUSsSPVMZ5qjdW2gMz7mdjCKIgkntBJPx3rYPTvw51F5mJtWdPbIjddQO8A4IWSQY7lgavXhH8PtJoTvRfNvd71wAt/wAIiEH0z7k1rZU1h+HP4SveZdR1BWt2uVsnDv8A/Pui/wC7yfjvvmzaCqFUBVAAAAgADgAdhXaK5qGyRSlKgClKUApSlAKUpQClKUAqM13Q7V07isN7gkfqBg/epOlAV+/0e9ELcEdpQE+45Mft81UU6BrTeLX1NwiQrvcJgf8AwtBVz7bvrWzqUBr2z4YZXDu2+eQyypWcqV79o9qyn6MhUIVUAElVSxkA+27dB+QBV4riKA1+/hO4+LaMuY8y9cyF+FXM9o9NZ3Rfw40tohroOocRG8ehY42px+s1c6UBwqxXNKUApSlAKUpQClKUApSlAKUpQCuIrmlAdGsqeQD9q6tplPKj9K9aUBjnRW/9hP8AlFetu0FEKAB7AQK70oBSlKAUpSgFKUoBSlKAUpSgFKUoBSlKAUpSgFKUoBSlKAUpSgFKUoBSlKAUpSgFKUoBSlKAUpSgFKUoBSlKAUpSgFKUoBSlKAUpSgFKUo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UUExQVFBUXGBgaGRgYGB8eHhwZGBgcGxwfHiIdHSggHx4lGxwZITEjJSkrLjAuHB8zODcsNygtLi0BCgoKDg0OGxAQGy0kICQvLCwvLywsLCwtLCwsLCwsLCw0LCwsLCwsLCwsLCwsLCwsLywsLCwsLCwsLCwsLCwsLP/AABEIAJ8BPgMBIgACEQEDEQH/xAAcAAEAAgIDAQAAAAAAAAAAAAAABQYEBwECAwj/xABBEAACAQMDAgUCBAMFBQgDAAABAhEAAyEEEjEFQQYTIlFhcYEHMpGhFEKxI8Hh8PFSYoKS0QgVFiQzQ3JzFzSi/8QAGQEBAAMBAQAAAAAAAAAAAAAAAAECAwQF/8QAJhEAAgICAgIBBAMBAAAAAAAAAAECEQMhEjEEIkETUWHwFHGRMv/aAAwDAQACEQMRAD8A3jSlKAUpSgFKUoBSlKAUpSgFKUoBSlKAUpSgFKUoBSlKAUpSgFKUoBSlKAUpSgFKUoBSlKAUpSgFKUoBSlKAUpSgFKUoBSlKAUpSgFKw+p9TtadN95wgmBPJJ4AHJPwKh08Qm43oUovALDJPweMD2n60BYy1Y9zX21ElhETjP9Kp3WGdSzqqX2UGPMvMXMEmAigJ2wJzVHu9bsagN5tsJcA9LWyR6iYyJz+tUc0nsq5JG3LfiGwzbVbc0TAif0JmskdUtzG6PfB/6VrXovSbty0sIiArL4IBJGYLMW4jg84xmsnX9Ls2W2HVNp2YA7LWxZlgAdzLIO4wPVkmpjKyxsu3dDcEH6Gu9af6T1W2zNduMSVVSbmz+1KqxUH0Ku0T7EkgjGanv/G120BcaxcbTkA72ERPGec5/MPbNXoizYVKjOjdesaoTZcMRyv8w+o/v4qTqCRSlKAUpSgFKUoBSlKAUpSgFKV0a4ByQKA70rHua22oksI+tYa+ILBbarhm9hz/ANaAlKVijqFv/aE/OK7W9bbYwHUn2kT+lAZFKUoBSlKAUpSgFKUoBSlKAUpSgFRniDrdrSWjdukhR2AkkngV79V6lb09prt07UXn6nAA+ScVqPrutu9SKhmazadhtBmCCQMYExNWjGyGzAvdcudQv+fcG23bwizAkznuBjkxUhp+oG4VVSwNvce527mxOOe/v9OK8bFixathEcN/aheDtKjAyYn8rZH1qX0du3b3MQCZyB3PaecfbNeTm8iblJfHSRvCCST/ANIjrOufT3CLF1gHQEsBBJaQeROYkfWvPwZorFtmuXLbXHBG1kgbQIOJPJbv7GsDq+qRrjsCmBH5xgjvzMxivDp3VFW1cNseY0CVEydxCgf34HFdUfqPaRwqXvszOt+Ib7XQLbOxuNCp+YgHBGP5RUZ4n6+L9+015Lb27R8q4UJVnAPeDIA5EYkRJrG6l13UojWDFssAt30BbnqBJQH8wT34nnhhVbS2YxGM89vvXrYPFqNzDkbHbqWgSDbU77gcMZkENEAgmMQfaY+asuucWdGradg6RuZSSwYPj08wB2XjEVpBmrM0vWb9u21tLrrbbld2MGRA7Z9qS8aumWUyd03XPK1Hm2pVVMqUMEHuPUfy/BkR+lbm8DeN7WuGwwl9RlJwwx6k+Pcdvpmvnfqtweax9MsoJ28BmEx7T7jME126f125Y2lDtuWzuRhyp757giQQcVlLHrRdM+taVXPA3iVddpUuYFwBRcUdmImR/usMj7jkGrHWBcUpSgFKUoBSlDQA1A9a8VWNO4tTvvHi2p4+WPCj659garf4hePTpVFvT7WuMD6pB28AY7896o3TUuHdeuEPeuFpmCBBj7Ccz+lZ5cixxTl89CKcnSNo2OuNcYbz5W4AhRtnb7zJJntMY7VEa64xW5c0/lXmVT+bzHbGfzF9nY9gKrXTi931Mp9MLEwxC8nAgfvUV4gu/wBq4TcqYBUMYEgbuwxP61gvIUrIy+iTPROvWtSSjWQbpgIbQhtxPMAZ/wAKsnTOi3NgDm3ZMHcCAJ+YJLDAEx3GKh/CWoW0twqiNJkl1JOAIH0BAMe8+9RnVbOoulrqxbTdNy4zbbajvmck9lAn4rSL5VFMpGTStlt6va0mmKi5fe0XQkCzCgiQCSQhPJGRnv2mojQdVt3L21mNwqrhd4V7jIuRBJAEjIJUnBOJqk9d8SPf2DzGdLLDyldQQQIktOTJAlSDj24E0fG9sINumtK26SdoEenbAjgARgRx813fx5oc02XrReIdS6i7pLbNbWQUe4pJVTH5SZBMHvmBUz0T8QdPdIS9OneY9eFniJMQfg/rVR6N4g0l/Tuqutq9BLEsqsWUYILfmEDAqg9b6u7XFLmDtncMi4vY8TGDycZGKpwfTRZuj6cBrmtE+DPxGvWG2upuadeUA9SfKSZgZlc/EZrd3T9al62t20wdHEqw4IqjVEp2ZFKUqCRSlKAUpSgFKVh9W162LN28/wCW2jOfoomgNafif1O9fvfw1hSyWBvfbmbkcQDnapBjiTnioJrWqGntWzZY3SjIrsWUqGMHdmdihTyIxPtMVq9VcXbdu3Dp7ty5edXCcuHAYMQY2Tjhvms3wV1+8+t337jMXBRjEkZ3LwMLIIJGM/euyMGo/wBGTabMq94buaa1bcujm3bU7ApUmN5LAEDdCscmGPJ9qwevdXc23VBi4gDcggkRjvxNW3rXV1uXJsm15VkhLuTLtclQB7mYz8n5qjavq9gSxF11dQPLJEhgqFp7hdxwe8Vw/wAXlljPjdPou5NJpMiOi6W2zEsCwXadsAzkSMlQcbsf9cZ+l66VuM1prVpTtAXYuNswYAiQWJGYz9ZzdAltrTLZ2I19YUkwEBaGkkEzgrIjg5gGcTxvpCGtszozFAu22IVdhIgHaJ4mTuPq5r0I5Vmk4vRhTSI/q6zeN3azAtJNwyGyIlj6Tj/Tmoi+wJ3ABcDCzBxk5PeM/JxAxXomoZeIWszp9s3X2DynL7R6pWJ7zAAMnJM8Ct4xlBJMqiJB4mfiurjPtWdbRdx3t5YhgTBaCOBjOSImvC6rbS0NtmCe30/rU8rJMIgVnaDQrcfax2yjPJgcAnEn4OO8VhMf6V1uRtHM954+MVjkVl4mx/A2pudN1Gne4YtXQEuZwUuHcrf8DMD8Cfc19ACvl1+qeZphavNuKKoUEZ2gYBPfnn5g8Vvv8NOq/wAT03TuSWZV8tieS1olJPyQAfvXnU1Jo6Oy0UpSpIFKUoAa1x+InjTy3/hrLhCCvm3PaSDtEZJjLAZj71b/ABZ1gaTS3b2JVYSe7nCj6Tz8A1pIfwu6dV5+SW862JDuQGYHev8AtZxgVriim7ZWTolOoW7WmD3byeftACM0jezIdvBgATPO4RNemn6nvuWkhYRWUspgH8u2GkzKsp5jmKyPDOg0uuuPcCt/ZvC22O4AMAQ7bsbjB7EDJzArK8S2bLXXtKUW6gFyUABJnIY4Den3HcfbDysCyV91ZMJNdHlrusLYsuw/lIUhcscgCJ4mqX/3w15m222LMe7AD43EgAD6kD5rN6r017pubpV0eGDwowSO5jn2+axtHpGtWLt13AggArzuY7RDCDABaTJEdu4r4fjYI4+U9ybM80nOX4MrSeYRctNetWGAWWFz8oJ9Z9sKOxn1CKr3WbMXfKQswUgIxGwHmSQ2QZJkk4zwMD26spsXfS63hhvN8vknOCSZHyI+0VjajVrcMuTOJyWHz23Tx34n4r0sWL6TuK0/3+zH8GFfs+WYcESJEEd+OJrwI9s/aspbSkmLigwT6pE/A5z+1eK2DIUTn2zn2Ec/411ctWSeH1mvS/q/QigGVn1T75AA7AZ+s1zdt/XHPH+eaxmFZySZKOVushlJB5Px/wBKvn4WeM20Vxrd4t5DMN4J/wDT3QN4B4gj1DuDP8tUW2524BwQxziPp8mKtnR9XY1CXtyeXeZ/TElSu0Yn6r3jn4rizp1aRtDvZ9KIwIkZB7iu1a9/B7xB52nbS3P/AFNNAHzaJIT/AJYK/QL71sKudO1ZcUpSpApSlAKpP4w6op0u6By7W0+zOJH6A1dqo34rXLYsWRdUNb83eQSc+WjMB6ZJB74P25F8f/SIfRozUG49u2bhaElUVgeGhiRjvzM9vpN/6qlm705LttArpsWYAIUCMZyowoJJ7jmqL1LX3LjtfCbCSJI/LIUKIB4EAkDtJrGsapz6GuPtMGN2N3YkHE8jNek8bkk+qOdOmXHptizqh5FqUQsjvJHmMqD1uOANoEALyxzxjG8TdJb+LJtqpt7kUFgQrMtpTsMcT88xzzGB0zrRTULctoF2KBn1AAD1NAK/yg8nMTzVs6z4/tNblLAYf7x2nPcbfUMEiQc1k4zjL1Vovaa2RFi8XbYdMt8XD6b9p2tlGUepRuO0MGBwSAe04jL6lZ8+1bS/p7iuJW1sZSGZWCkblbZKid0wccxEwF/WaZrdq0LV54AYB7gFvc6kNC7cAXC0ZEnv77E8PdWs2X/htNc3KpDG2QGGVkkMYChSuIHLd+azzR4+y0xHZSv+5RZveWRN7dulhwoPIg7e39c4k9db4etkeY02gIxA4gBcDMn6d6ufVbhv3brBOQBu2tEMVYAALJwASTyCcVX+s2mkqQ+6AWUkTuIiBAxhj2xJrysuTKpclJluKKbrumoDttyWWZnv3x7QO31qN1QOBBURxJye5/WrHe0myN0FpmZM14aewLzbGaATG49p7/vmunD5klqWzL5K3d2x3n9R/hXntxMg/GfaZ9iO3NZfUtA1tyG/asEkivQclJWiyJXpHTnug3IGxAAS2AQxOB9CD9K27+BGr2rrNIST5V1XHtDjaY+9uY+a0dptQ4YBMMx24MEhoET7TFbW/wCz/fY6vWq49Xl25+CjsI/f9q5Mi3ZpE3lSlKyLilK4NAam/G/rQR9Np4DLFy449pHlocGe7n7VQG1J1GrO7dZsXnX0TK7YER2nAhoxIPFW/wDEo6f+Pu3b4ZvLS3bW36YJKl90EywXcPicEitcnVEGSoZvTtYjbx3xAzP+tehginHS2YTey+6nQXOm3bYsXQfOUqGYxtXceTu2kqTj0nkxE54W1evLZ06MLu57puXCANywA0Ew7bQQJiC0ATyas/W7moVEvN6LcCFEenA7fGMQBzHNTXg7xBas3bgO7yXI/MYCquQ0ZMzH1JE/ESxySt7ZKav8EH1HTTqWtu1wrbdlLBZIUOY3HuSSfUandPqltsP/ADCpdttt8rUIVO3EFnKFZMg5gEfWpXxF1vQKu60twPtuBHVe7Sxkk5G/PeJOKgvPtobSWNUTcthkDW7HqYYK+tidyAlie35oGRUOKyR9l+/4R0+zK8TWxrLaXbV+2wtoN294wcADtG4445+ATAWugtkvKjcBtEMxEwcjjjmD71s/ptvThlt3Rb1V20xG/cfMg+rhQd4BDZMRwIrC6ytm5qbl22vrAwQy7QWZYJJIE8+/I5iuWWfJjXGDLOCeyhP0W8pBsnzRxDR2GRHcDOeKweo6W8rtcO1XLl4tmNpJncAMqKunUrhCbRAVkHpAMhRx8EmBkc/E1WrunYeppU42kAAED4n2+K54ebmv2plZJLogDcABJAdmnktIzz7GT8msTyiRgj6SP76n7lhWO3aB8gZz9P6ZqM6v0u5Zba49sjgzkEfEV34fJjk18lURyqTMAnEnBwPevbT32XFskOWEEd/939Yj6mvEtFemj1zWn32ztYcEAHP3Bq0zRF3/AA16lc03VNOc7NRNsg4kNkY9w4TP1r6NFfJ+j6xcfV6RmWD/ABNp1mYnzlOM5Wf6V9X1xVWjRHNKUoSKUpQCqB+NOl3dP3AwVuL35DAqV+8xV/qsfiTo/N6bqABuKp5gH/1kNj5gGPmrQdSRD6Pm433ckySWwT7zXeQIkbWEEHsY/wAe9Zq+S4DExCjC4EgH9uPmvO+AvpE7efiT3A4mIH6168J/BzNHCXd5I2+rGAY3QPaYPcwOe3tXdLC5A3Fe4g+gkdyAfysZ+eMTWPatCJKk44Ht/X/PesxLygE2yw4BBMzJmSCIkEc/pEYlv7CiWfwwWtoUuSxlQvJJEt6ceoc/eecTk+EOltp9WP4kNa9JhTA37mSRPfEkfIHvUfo+u3AAqXWBSdpgblBEGCB7T/mKn7fULuttJYuAXrq3AyXOHU44YiD9/wC6uTMpuDi32aKrsvGv1dk7l4ypVlEjM7t3fbjJyYz7xS+oXSXYuQWknDSOff2/uipLVaZyTLDzAoRwZIDc+0j83MYxMTUX/CeradquAGyeZkYOQRIPHtXiZJtP2RpNN9EbeiSpUBh2M8+1eGmsl3iO49uJqW1NoMoKwYw0mCCDgD9650+mIuZC2yTgzAwI3Y4Hf7Vm5pLRWGJuW+iK1GlJO1gGAkkgfExxzVU6xodhDDIOYj8v1NbBu231DRahrm0KFGMKkwPc849zWutbrG3tvBDD0w2CsdiPeu3xufLXRaSSRHMSjAjBBBB9jyD/AENbZ/7Onq1Gtc5Oy1n/AOTuT+sftWr9Pqkh98n0naJ7n/HNb0/7PvTPL6e94837rEH/AHbfoH/9B/1romwjaFKUrIsKGlKA0P8AjPbNvXblIi4gYjnJTyw2R7KYPYjGSa1/vdgJkgcT7fB7D4Fbm/G/SlV02pCyEco+OAwlftIYfUitUqbLRAILHkngEmIH6fp25r0fGn6GE1sxEYKQdue6t/iOPgz/AHV7WmDKQA8d1BHHvHePT78dq63geIMQCMkwO3xHxHaltFGSAw7if6cV1WmUo9102+RLFZhX2kAGQATg9p7896l7/hhyENp9zssKgB3ehRx8QJkVEpqRkICJ/MvwBzBnMd/p9Ky7HXrmF824pAgGcgGJAPPYCKynz+CdEv4S6c+n1X/mt9kkRDcvLDuZEgSQB9+YOxddqLXrUEj8pDKpM9iGzxgZGQMjjFG0Wqu620lm4y3Ntzcty7+ZTAiGEOIjvP7CpnXaPafW0OqhWYgbSDncNxgg7jwe/czXleXyUuRvCqpEf1bUFrjFmBM4KkGQDAOIwY+tROpifUDJzknv/wBaz9RZVGC3GVSYhuQTHHYgkR7Yrm7ZDJ8gkbiCQQR2+tec5q9lfpyZBCzLABc/Ef6/vWRrtGQNpCuMYzj6/Y844rPFiCpOzgYHPuZ+nHJ7VkX7nmMtoMXIJ24MbnjtzM/ePtUxnb0XjhpbKR1rpIWSsiDG3JJ+lV66hift/n7VbPGvS9TpbpW6s2xwwyjfp+U/B/equdX6pM/Me3+Fepi5qHsyHV6Mvw7vu6zRWva9aVRHAN4MePmSa+vK+bPwj6X/ABfV0uqu23Ym6w9jBVB9d5n/AITX0oKpLslClKVUkUpSgFdbiAgg5Bwfoa7UoD5w8W+Crumv3vIUvZVv5csgIkSOYg8/NVtGaJMxzHzwf2/rX0H48S9YC6zTrvNsbb1uPz2jwR3DISTPsWntVV1XRtJ1PTi/pQEuHBHGREq0cHEz9DxXXj8iuzJwNXIVI4hucmP3msUYM+3BAn+7Ne+t0r2bj27ilWUkfp/dgV4JIypIOO/euxNfBmZuu0aLaS6L1pyWKlUncI4YggQDz+neRWb0XVXg02ywwCcAiccgiOI/evPonVksi55ttXdkhSyTBgxIkAidvI+/vHdL6jessGssyn3B7f5+1UlbTRbo21a1J1CrK2xc27SSsh4ImIIIuDgSYHHBMQvijSIqu26XtsdrEGTIBBPt3XnnnmaqdrxBf3kAgs5iR6csYBHtzzVr8Suty4AhcspBuEjltx/UTt+5ivG8xcJROnH7Jnh55YDsABMz96bCxJAiZ4+O/wCn9a69N6Fc1fmC3cRWEelmgkd4/YfeonxXpNTohtuHaWGNpkR9eMVyR8aUq4llmrTRauha+xotO+pvNtuNuRF3QYwTAzLT7iMVXOpa3Qa4OFW95oWfMdgTuJ94DEfUEcwBVB1OodzuZmc+7Enn2k14redPymMV6kcfCNGLlbO97QP54soN7syogH8xYgLH1JFfWnhXpA0mksacZ8q2qkju0Sx+7Sa0v+BvhJr+o/j7wPlWSRan+a7wSPhAT/xH/drf1VkyRSlKqSKUpQGD1rpyaixcs3FDK6kEH9voZ71obWfh1d2s2mcXNjbXtPi4jA8dwff375xX0PVH8deHb27+N0DFNSgG9R+W8q8bhwWAmO8Y9q0x5JR6KySZozVaJ7JIZShB7j4/eIia4a8GGRHOR3/XvW1dDr9L1i2bV0eVqApG08gwQSp/mWe3aM1rXxP0K7orpt3AxU5R49LDnB9x7V248yenpmUo0RdqJEwY7btpj2BI5qXu9ON62p09m8XT/wBUsQVjJBWABgfeoq0u/tH+n9Kzbb3ra3LKsIcQ6kQSPkHEjB57TWspfYhIyOg2/McRdRTAiW2yeeZEGAf0q/6XqhI2XbpBRWXerepR39Q/MpiTJz+hGqk0jTkHB7EZ7n/M118zIALruIWBIIkiufLFS22WjKjZvid7SJcAUbTlYbH5CIU+xYyPqZqGtajaiqx/KBPvx796zvEWpO7YxUpb2hAB3Kq3q743fYCPrh9L1mlW4f4ld6N6ZkjaJmfT9hFeBGPN0zqyScejtb1SPBLADsPiI/0p0zxNpNI73WIvOI8pEAMEkyZOAYAyZ5NSXi/wxp/I8zSbhP8AtEmZEhQPft/pWq9T050ALjaDO3PMc/piuzB4yi7bKSyyaqi2/wD5BZ7nr09iGb1OVBfaTkSIJ+5j47VVfEpsF91qBJO5RwO+I/pUbcURWzPwd/D46m4us1KEadDNpT/7jg4Pyg/c/ANdTaRQ2J+DXhU6LRB7i7b+oh3nlV/9tT7QDJHuxq/1wK5rIsKUpQClKUApSlAcMJrUXifoF3peoOs0Ziyxl7XC/Kn+qntx9dvV5aiwrqVdQykQQRIIqU6IaNOdVTTdbt7rBFrWJgI8DcsiRj82JIP+NUHT9Hu29Qtm4pRmdFYkGEDvsBPxM/t71svxX+Hj6dv4jQbmB/PbkyqzJKcGQcgggiO8ms02G1VqzdBW5qbe9WW4AovWpIZWHfET8iea3jl46XRVxs143RHdrnlK1y3b3DEHCGN0cgGP5Rioi/pwpPoA5kEMPb3JPJHbtW29GbO3Zc0t3TOiubT7t2RJ2rcf1KZkhW98U6h01RaR75LtdAhGAY7m7E/mMDnP2oszI4mpugdIN/VWrQJQSWJPbaJB/YGrP1q8Xd7n5AXdhj+UmZPzyY96s1rw9p0Q3LVy1uykgn0G5iGHIEZyOxz3qj+I7Wsv6gW2tsy2jDbcSCRJMDIxyJGK4/Ii82RfY1g1GLO/Tzrd/maNLl0Wj69jRtmDtIkESO/erT4gujV6YXGUj+zLXJEEMDhTiQRn2GRmovp3iV7AYLc8xpC+u3N3aP5fSWJXdkCR8RxUdrerX2t3PNtNskbpZBBWSPSTIInkAcfFaxhxVIpRUerIILImxBAiO8QTMDJPbtis3wJ4Pu9T1GxZSysG7dj8q/7I7Fz2Hbk1YfD3grVdVKGHsaNc+Y4y3/1j+bH8x9P9K3x0DolnR2VsadNiL+pPdmPJJ96lyJSPbpPTrens27Nldtu2oVR8D+pPJPvWZSlVJFKUoBSlKAUpSgKH468BDU/22mItahTuEYk/BH5WPv3/AHqk6bq9xY0PVrJvAGEDD+0iILIw5IB7xIJgyCK3lUf1bo1nUqBeQNGVb+ZT7qeRVuRFGnv/AAumk1dq9bcC2432HuiLclD6LmCVOZDRhuRWfpfBa+TvIW8Cvqa3dEqwyxnKOJyJAOKvTeHbiL5autyzEeW6/vPv8iKjL3RFthiumdCylXVCgV17g7mIOIzE+1W+o2OKKDqfBRYEoz7fzA3EGQSACCpPtzHea8ei+GLlm+l+4odbe5gCSZO0wB7yZHwcVabvVLmpZUNs2kt4CBXYnb7ttRIHw0fWsyyNYfS+8WyRtlpdSDIZSRxgSpNRKcnFohRRr3xL1eyh9LebcuMS+7EEgZPOJ+mBWZ0npWkuf/ui6AFU7SGX1zEoyH1J8MJ7gnirdq/Bdq67XGt77k/mZUCkdiBvbb7YA44qJveFgCwDme9u0zOzf8iD+lY4scYL8l5ScmeGl1unsKbNt2e0hdkVzwSAADuUSsSPVMZ5qjdW2gMz7mdjCKIgkntBJPx3rYPTvw51F5mJtWdPbIjddQO8A4IWSQY7lgavXhH8PtJoTvRfNvd71wAt/wAIiEH0z7k1rZU1h+HP4SveZdR1BWt2uVsnDv8A/Pui/wC7yfjvvmzaCqFUBVAAAAgADgAdhXaK5qGyRSlKgClKUApSlAKUpQClKUAqM13Q7V07isN7gkfqBg/epOlAV+/0e9ELcEdpQE+45Mft81UU6BrTeLX1NwiQrvcJgf8AwtBVz7bvrWzqUBr2z4YZXDu2+eQyypWcqV79o9qyn6MhUIVUAElVSxkA+27dB+QBV4riKA1+/hO4+LaMuY8y9cyF+FXM9o9NZ3Rfw40tohroOocRG8ehY42px+s1c6UBwqxXNKUApSlAKUpQClKUApSlAKUpQCuIrmlAdGsqeQD9q6tplPKj9K9aUBjnRW/9hP8AlFetu0FEKAB7AQK70oBSlKAUpSgFKUoBSlKAUpSgFKUoBSlKAUpSgFKUoBSlKAUpSgFKUoBSlKAUpSgFKUoBSlKAUpSgFKUoBSlKAUpSgFKUoBSlKAUpSgFKUoD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12775" y="3733801"/>
            <a:ext cx="8006755" cy="3124200"/>
            <a:chOff x="612775" y="3733801"/>
            <a:chExt cx="8006755" cy="3124200"/>
          </a:xfrm>
        </p:grpSpPr>
        <p:pic>
          <p:nvPicPr>
            <p:cNvPr id="5126" name="Picture 6" descr="http://www.jpl.nasa.gov/images/earth/agu_earth_browse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422" b="11052"/>
            <a:stretch/>
          </p:blipFill>
          <p:spPr bwMode="auto">
            <a:xfrm>
              <a:off x="692274" y="3733801"/>
              <a:ext cx="7759452" cy="3124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 rot="16200000">
              <a:off x="-307541" y="4762801"/>
              <a:ext cx="276396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Incorrect</a:t>
              </a:r>
              <a:endParaRPr lang="en-US" sz="54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7013834" y="4834236"/>
              <a:ext cx="228806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smtClean="0">
                  <a:ln w="11430"/>
                  <a:solidFill>
                    <a:srgbClr val="00FF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Correct</a:t>
              </a:r>
              <a:endParaRPr lang="en-US" sz="5400" b="1" cap="none" spc="0" dirty="0">
                <a:ln w="11430"/>
                <a:solidFill>
                  <a:srgbClr val="00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593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4724400" cy="548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. . . is the change in direction </a:t>
            </a:r>
            <a:r>
              <a:rPr lang="en-US" dirty="0" smtClean="0">
                <a:solidFill>
                  <a:srgbClr val="FFFF00"/>
                </a:solidFill>
              </a:rPr>
              <a:t>axis </a:t>
            </a:r>
            <a:r>
              <a:rPr lang="en-US" dirty="0" smtClean="0">
                <a:solidFill>
                  <a:srgbClr val="FFFF00"/>
                </a:solidFill>
              </a:rPr>
              <a:t>points.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Experienced by all rotating objects </a:t>
            </a:r>
            <a:endParaRPr lang="en-US" dirty="0">
              <a:solidFill>
                <a:srgbClr val="FFFF00"/>
              </a:solidFill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No </a:t>
            </a:r>
            <a:r>
              <a:rPr lang="en-US" dirty="0">
                <a:solidFill>
                  <a:srgbClr val="FFFF00"/>
                </a:solidFill>
              </a:rPr>
              <a:t>change in angle of tilt = no effect on </a:t>
            </a:r>
            <a:r>
              <a:rPr lang="en-US" dirty="0" smtClean="0">
                <a:solidFill>
                  <a:srgbClr val="FFFF00"/>
                </a:solidFill>
              </a:rPr>
              <a:t>seasons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753" r="20003"/>
          <a:stretch/>
        </p:blipFill>
        <p:spPr>
          <a:xfrm>
            <a:off x="5105400" y="1094820"/>
            <a:ext cx="4059936" cy="5775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14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4572000" cy="548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Period of the Earth’s precession: </a:t>
            </a:r>
            <a:r>
              <a:rPr lang="en-US" sz="3500" dirty="0" smtClean="0">
                <a:solidFill>
                  <a:srgbClr val="FFFF00"/>
                </a:solidFill>
              </a:rPr>
              <a:t>26,000 </a:t>
            </a:r>
            <a:r>
              <a:rPr lang="en-US" dirty="0" err="1" smtClean="0">
                <a:solidFill>
                  <a:srgbClr val="FFFF00"/>
                </a:solidFill>
              </a:rPr>
              <a:t>yrs</a:t>
            </a:r>
            <a:endParaRPr lang="en-US" dirty="0" smtClean="0">
              <a:solidFill>
                <a:srgbClr val="FFFF00"/>
              </a:solidFill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Over this time, the stars near the poles change . . . Polaris and Vegas alternate as the North Star!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3712" y="1118616"/>
            <a:ext cx="4060288" cy="577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9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4343400" cy="5638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. . . slight change in tilt of Earth’s axis (it wobbles!)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Change of plus or minus </a:t>
            </a:r>
            <a:r>
              <a:rPr lang="en-US" sz="3500" dirty="0" smtClean="0">
                <a:solidFill>
                  <a:srgbClr val="FFFF00"/>
                </a:solidFill>
              </a:rPr>
              <a:t>0.5°</a:t>
            </a:r>
            <a:r>
              <a:rPr lang="en-US" dirty="0" smtClean="0">
                <a:solidFill>
                  <a:srgbClr val="FFFF00"/>
                </a:solidFill>
              </a:rPr>
              <a:t> from the average </a:t>
            </a:r>
            <a:r>
              <a:rPr lang="en-US" sz="3500" dirty="0" smtClean="0">
                <a:solidFill>
                  <a:srgbClr val="FFFF00"/>
                </a:solidFill>
              </a:rPr>
              <a:t>23.5°</a:t>
            </a:r>
            <a:r>
              <a:rPr lang="en-US" dirty="0" smtClean="0">
                <a:solidFill>
                  <a:srgbClr val="FFFF00"/>
                </a:solidFill>
              </a:rPr>
              <a:t> angle.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Caused by:  moon’s gravity only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524000"/>
            <a:ext cx="45720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59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4495800" cy="5334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Small change in the Earth’s tilt = small change in strength of seasons throughout the </a:t>
            </a:r>
            <a:r>
              <a:rPr lang="en-US" sz="3500" dirty="0" smtClean="0">
                <a:solidFill>
                  <a:srgbClr val="FFFF00"/>
                </a:solidFill>
              </a:rPr>
              <a:t>18 </a:t>
            </a:r>
            <a:r>
              <a:rPr lang="en-US" dirty="0" smtClean="0">
                <a:solidFill>
                  <a:srgbClr val="FFFF00"/>
                </a:solidFill>
              </a:rPr>
              <a:t>year period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524000"/>
            <a:ext cx="45720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12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264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Aharoni</vt:lpstr>
      <vt:lpstr>Arial</vt:lpstr>
      <vt:lpstr>Bodoni MT Black</vt:lpstr>
      <vt:lpstr>Calibri</vt:lpstr>
      <vt:lpstr>Office Theme</vt:lpstr>
      <vt:lpstr>Earth’s Motions</vt:lpstr>
      <vt:lpstr>Earth’s Motions</vt:lpstr>
      <vt:lpstr>PowerPoint Presentation</vt:lpstr>
      <vt:lpstr>Seasons . . .</vt:lpstr>
      <vt:lpstr>Earth’s Shape</vt:lpstr>
      <vt:lpstr>Precession</vt:lpstr>
      <vt:lpstr>Precession</vt:lpstr>
      <vt:lpstr>Nutation</vt:lpstr>
      <vt:lpstr>Nutation</vt:lpstr>
      <vt:lpstr>PowerPoint Presentation</vt:lpstr>
      <vt:lpstr>Barycenter</vt:lpstr>
      <vt:lpstr>Barycenter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Berry</dc:creator>
  <cp:lastModifiedBy>Heather Wallace</cp:lastModifiedBy>
  <cp:revision>45</cp:revision>
  <dcterms:created xsi:type="dcterms:W3CDTF">2014-09-03T17:46:56Z</dcterms:created>
  <dcterms:modified xsi:type="dcterms:W3CDTF">2016-12-01T13:04:14Z</dcterms:modified>
</cp:coreProperties>
</file>