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handoutMasterIdLst>
    <p:handoutMasterId r:id="rId14"/>
  </p:handoutMasterIdLst>
  <p:sldIdLst>
    <p:sldId id="256" r:id="rId2"/>
    <p:sldId id="272" r:id="rId3"/>
    <p:sldId id="288" r:id="rId4"/>
    <p:sldId id="273" r:id="rId5"/>
    <p:sldId id="289" r:id="rId6"/>
    <p:sldId id="274" r:id="rId7"/>
    <p:sldId id="286" r:id="rId8"/>
    <p:sldId id="276" r:id="rId9"/>
    <p:sldId id="291" r:id="rId10"/>
    <p:sldId id="292" r:id="rId11"/>
    <p:sldId id="290" r:id="rId12"/>
    <p:sldId id="293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5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/>
            </a:lvl1pPr>
          </a:lstStyle>
          <a:p>
            <a:pPr>
              <a:defRPr/>
            </a:pPr>
            <a:fld id="{9B307D3D-4A51-40E0-9AAF-A0E786944314}" type="datetimeFigureOut">
              <a:rPr lang="en-US"/>
              <a:pPr>
                <a:defRPr/>
              </a:pPr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75F3600-043D-4BCA-87B6-B859B1EE8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13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992D899-7846-4C68-AAF9-303184279C60}" type="datetimeFigureOut">
              <a:rPr lang="en-US" smtClean="0"/>
              <a:pPr>
                <a:defRPr/>
              </a:pPr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33D85-62FF-4E06-BCB0-D4544FCEA1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138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9C3918-4E4A-4632-B5D6-5E374AB70356}" type="datetimeFigureOut">
              <a:rPr lang="en-US" smtClean="0"/>
              <a:pPr>
                <a:defRPr/>
              </a:pPr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084D9-8C52-4136-B086-3F96184489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1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CC375-B7BC-4EC5-BA9B-4DD4B8857238}" type="datetimeFigureOut">
              <a:rPr lang="en-US" smtClean="0"/>
              <a:pPr>
                <a:defRPr/>
              </a:pPr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F408F-4DEA-49C7-AA1C-0F9FD8E7A3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82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7" y="228600"/>
            <a:ext cx="7290054" cy="1499616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728216"/>
            <a:ext cx="7290055" cy="4581144"/>
          </a:xfrm>
        </p:spPr>
        <p:txBody>
          <a:bodyPr/>
          <a:lstStyle>
            <a:lvl1pPr>
              <a:defRPr sz="3200" b="1"/>
            </a:lvl1pPr>
            <a:lvl2pPr>
              <a:defRPr sz="2800" b="1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2BF91E-1BB1-4173-B35B-D812BB15CF8A}" type="datetimeFigureOut">
              <a:rPr lang="en-US" smtClean="0"/>
              <a:pPr>
                <a:defRPr/>
              </a:pPr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3F3748-0007-4B29-8264-6905011C64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24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80C71C-285F-4C3E-B8F1-841619179E42}" type="datetimeFigureOut">
              <a:rPr lang="en-US" smtClean="0"/>
              <a:pPr>
                <a:defRPr/>
              </a:pPr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A6FE8-9E22-4926-B009-4DA3E4F47C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341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A3D347-C811-49DB-92E5-DE5596B1C160}" type="datetimeFigureOut">
              <a:rPr lang="en-US" smtClean="0"/>
              <a:pPr>
                <a:defRPr/>
              </a:pPr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B6DE6-DEBF-4CAD-A642-1610015495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0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AACD05-78CC-40D5-931E-BE201F411414}" type="datetimeFigureOut">
              <a:rPr lang="en-US" smtClean="0"/>
              <a:pPr>
                <a:defRPr/>
              </a:pPr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089C85-294C-45D8-AB8E-D4AD874731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5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0A122A-E7F7-4478-A406-1524157E98E5}" type="datetimeFigureOut">
              <a:rPr lang="en-US" smtClean="0"/>
              <a:pPr>
                <a:defRPr/>
              </a:pPr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1E76B-22C9-47E7-93F5-1588C3BCC9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6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05F654-7D3C-4F88-B987-405B77F1C405}" type="datetimeFigureOut">
              <a:rPr lang="en-US" smtClean="0"/>
              <a:pPr>
                <a:defRPr/>
              </a:pPr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C24D7-92D2-4EE0-B681-0FB790BD75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4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B51B53-520A-4763-AB77-EBD2939D6150}" type="datetimeFigureOut">
              <a:rPr lang="en-US" smtClean="0"/>
              <a:pPr>
                <a:defRPr/>
              </a:pPr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2162E-D845-4142-9ABB-E8680A3156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77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B3F53-063B-4D8B-B9D3-C0853C767996}" type="datetimeFigureOut">
              <a:rPr lang="en-US" smtClean="0"/>
              <a:pPr>
                <a:defRPr/>
              </a:pPr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00D25-C24B-4957-80AD-F6A2FAD2C6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45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2CBE82E7-96CA-42B1-BD98-31F96382A92C}" type="datetimeFigureOut">
              <a:rPr lang="en-US" smtClean="0"/>
              <a:pPr>
                <a:defRPr/>
              </a:pPr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6865B2B4-55D0-4F03-A903-3BACA92860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27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0"/>
            <a:ext cx="6248400" cy="2286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ea typeface="+mj-ea"/>
              </a:rPr>
              <a:t>Energy Transfer within Ecosystems</a:t>
            </a:r>
            <a:endParaRPr lang="en-US" sz="5400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30" r="4546"/>
          <a:stretch/>
        </p:blipFill>
        <p:spPr>
          <a:xfrm>
            <a:off x="4495800" y="2410405"/>
            <a:ext cx="4648200" cy="421899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7448551" cy="1499616"/>
          </a:xfrm>
        </p:spPr>
        <p:txBody>
          <a:bodyPr/>
          <a:lstStyle/>
          <a:p>
            <a:r>
              <a:rPr lang="en-US" dirty="0" smtClean="0"/>
              <a:t>Trophic Levels</a:t>
            </a:r>
            <a:endParaRPr lang="en-US" dirty="0"/>
          </a:p>
        </p:txBody>
      </p:sp>
      <p:sp>
        <p:nvSpPr>
          <p:cNvPr id="2" name="Parallelogram 1"/>
          <p:cNvSpPr/>
          <p:nvPr/>
        </p:nvSpPr>
        <p:spPr>
          <a:xfrm>
            <a:off x="4038600" y="5029200"/>
            <a:ext cx="1752600" cy="1219200"/>
          </a:xfrm>
          <a:prstGeom prst="parallelogram">
            <a:avLst>
              <a:gd name="adj" fmla="val 491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728216"/>
            <a:ext cx="8153400" cy="4901184"/>
          </a:xfrm>
        </p:spPr>
        <p:txBody>
          <a:bodyPr>
            <a:normAutofit/>
          </a:bodyPr>
          <a:lstStyle/>
          <a:p>
            <a:r>
              <a:rPr lang="en-US" dirty="0" smtClean="0"/>
              <a:t>Pyramid shape represents two quantities:</a:t>
            </a:r>
          </a:p>
          <a:p>
            <a:pPr lvl="1"/>
            <a:r>
              <a:rPr lang="en-US" dirty="0" smtClean="0"/>
              <a:t>Amount of energy per level</a:t>
            </a:r>
          </a:p>
          <a:p>
            <a:pPr lvl="1"/>
            <a:r>
              <a:rPr lang="en-US" dirty="0" smtClean="0"/>
              <a:t>Amount of biomass per level</a:t>
            </a:r>
          </a:p>
          <a:p>
            <a:r>
              <a:rPr lang="en-US" dirty="0" smtClean="0"/>
              <a:t>~</a:t>
            </a:r>
            <a:r>
              <a:rPr lang="en-US" dirty="0" smtClean="0"/>
              <a:t>90% LOSS of energy from </a:t>
            </a:r>
            <a:r>
              <a:rPr lang="en-US" dirty="0" smtClean="0"/>
              <a:t>one 		level </a:t>
            </a:r>
            <a:r>
              <a:rPr lang="en-US" dirty="0" smtClean="0"/>
              <a:t>to the next </a:t>
            </a:r>
            <a:r>
              <a:rPr lang="en-US" dirty="0" smtClean="0"/>
              <a:t>(via heat</a:t>
            </a:r>
            <a:r>
              <a:rPr lang="en-US" dirty="0" smtClean="0"/>
              <a:t>, </a:t>
            </a:r>
            <a:r>
              <a:rPr lang="en-US" dirty="0" smtClean="0"/>
              <a:t>			cellular </a:t>
            </a:r>
            <a:r>
              <a:rPr lang="en-US" dirty="0" smtClean="0"/>
              <a:t>use, </a:t>
            </a:r>
            <a:r>
              <a:rPr lang="en-US" dirty="0" smtClean="0"/>
              <a:t>inedible </a:t>
            </a:r>
            <a:r>
              <a:rPr lang="en-US" dirty="0" smtClean="0"/>
              <a:t>parts, </a:t>
            </a:r>
            <a:r>
              <a:rPr lang="en-US" dirty="0" smtClean="0"/>
              <a:t>			etc</a:t>
            </a:r>
            <a:r>
              <a:rPr lang="en-US" dirty="0" smtClean="0"/>
              <a:t>.)</a:t>
            </a:r>
          </a:p>
          <a:p>
            <a:pPr lvl="1"/>
            <a:r>
              <a:rPr lang="en-US" dirty="0" smtClean="0"/>
              <a:t>Limits number of levels </a:t>
            </a:r>
          </a:p>
          <a:p>
            <a:pPr lvl="1"/>
            <a:r>
              <a:rPr lang="en-US" dirty="0" smtClean="0"/>
              <a:t>Limits number of organisms 					in each </a:t>
            </a:r>
            <a:r>
              <a:rPr lang="en-US" dirty="0" smtClean="0"/>
              <a:t>level</a:t>
            </a:r>
          </a:p>
        </p:txBody>
      </p:sp>
    </p:spTree>
    <p:extLst>
      <p:ext uri="{BB962C8B-B14F-4D97-AF65-F5344CB8AC3E}">
        <p14:creationId xmlns:p14="http://schemas.microsoft.com/office/powerpoint/2010/main" val="66501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Chains VS. Food Webs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776092"/>
            <a:ext cx="3566160" cy="82296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tx2">
                    <a:lumMod val="75000"/>
                  </a:schemeClr>
                </a:solidFill>
              </a:rPr>
              <a:t>Food Chains</a:t>
            </a:r>
            <a:endParaRPr lang="en-US" sz="32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438400"/>
            <a:ext cx="3880104" cy="37103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Series of organisms transferring energy between trophic levels</a:t>
            </a:r>
          </a:p>
          <a:p>
            <a:r>
              <a:rPr lang="en-US" sz="2800" dirty="0" smtClean="0"/>
              <a:t>Example: 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781535"/>
            <a:ext cx="3566160" cy="82296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tx2">
                    <a:lumMod val="75000"/>
                  </a:schemeClr>
                </a:solidFill>
              </a:rPr>
              <a:t>Food Webs</a:t>
            </a:r>
            <a:endParaRPr lang="en-US" sz="32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3757" y="2438400"/>
            <a:ext cx="3813810" cy="37103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 the food chains in one ecosystem</a:t>
            </a:r>
          </a:p>
          <a:p>
            <a:r>
              <a:rPr lang="en-US" sz="2800" dirty="0" smtClean="0"/>
              <a:t>More species in a food web = more stable ecosystem</a:t>
            </a:r>
          </a:p>
          <a:p>
            <a:r>
              <a:rPr lang="en-US" sz="2800" dirty="0" smtClean="0"/>
              <a:t>Example: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13" y="4293554"/>
            <a:ext cx="3581400" cy="13492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757" y="3338626"/>
            <a:ext cx="4120243" cy="351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8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Trophic Levels and Pollutants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8982" y="1673352"/>
            <a:ext cx="3566160" cy="82296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tx2">
                    <a:lumMod val="75000"/>
                  </a:schemeClr>
                </a:solidFill>
              </a:rPr>
              <a:t>Bioaccumulation</a:t>
            </a:r>
            <a:endParaRPr lang="en-US" sz="32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8982" y="2314799"/>
            <a:ext cx="3832206" cy="397580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Absorption and retention of an environmental pollutant in one organism throughout its life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1357" y="1673352"/>
            <a:ext cx="3566160" cy="822960"/>
          </a:xfrm>
        </p:spPr>
        <p:txBody>
          <a:bodyPr>
            <a:normAutofit/>
          </a:bodyPr>
          <a:lstStyle/>
          <a:p>
            <a:r>
              <a:rPr lang="en-US" sz="3200" b="1" u="sng" dirty="0" err="1" smtClean="0">
                <a:solidFill>
                  <a:schemeClr val="tx2">
                    <a:lumMod val="75000"/>
                  </a:schemeClr>
                </a:solidFill>
              </a:rPr>
              <a:t>Biomagnification</a:t>
            </a:r>
            <a:endParaRPr lang="en-US" sz="32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37478"/>
          <a:stretch/>
        </p:blipFill>
        <p:spPr>
          <a:xfrm>
            <a:off x="59368" y="4343400"/>
            <a:ext cx="5690166" cy="242659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486400" y="4114800"/>
            <a:ext cx="3130657" cy="2655190"/>
            <a:chOff x="6026032" y="4459406"/>
            <a:chExt cx="2591025" cy="231058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6032" y="4459406"/>
              <a:ext cx="2591025" cy="231058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26032" y="4459406"/>
              <a:ext cx="1441568" cy="3411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7686" y="2314799"/>
            <a:ext cx="4076046" cy="397580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absorption, retention, &amp; movement of a pollutant through trophic levels</a:t>
            </a:r>
          </a:p>
          <a:p>
            <a:r>
              <a:rPr lang="en-US" sz="2800" dirty="0" smtClean="0"/>
              <a:t>Higher trophic levels are more affected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22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FOOD = Energy</a:t>
            </a:r>
            <a:endParaRPr lang="en-US" dirty="0"/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living organisms require energy</a:t>
            </a:r>
          </a:p>
          <a:p>
            <a:r>
              <a:rPr lang="en-US" dirty="0" smtClean="0"/>
              <a:t>Ecosystems include organisms that meet their energy needs in a variety of ways:</a:t>
            </a:r>
          </a:p>
          <a:p>
            <a:pPr lvl="1"/>
            <a:r>
              <a:rPr lang="en-US" dirty="0" smtClean="0"/>
              <a:t>Producers</a:t>
            </a:r>
          </a:p>
          <a:p>
            <a:pPr lvl="1"/>
            <a:r>
              <a:rPr lang="en-US" dirty="0" smtClean="0"/>
              <a:t>Consumers</a:t>
            </a:r>
          </a:p>
          <a:p>
            <a:pPr lvl="1"/>
            <a:r>
              <a:rPr lang="en-US" dirty="0" smtClean="0"/>
              <a:t>Decomposers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PRODUCERS (AKA Autotrophs)</a:t>
            </a:r>
            <a:endParaRPr lang="en-US" dirty="0"/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their own food with energy from Sun (photosynthesis) or with chemicals (chemosynthesis)</a:t>
            </a:r>
            <a:endParaRPr lang="en-US" dirty="0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65071"/>
            <a:ext cx="54619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18" y="3230552"/>
            <a:ext cx="6677082" cy="111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consumers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768096" y="1728216"/>
            <a:ext cx="7918704" cy="4581144"/>
          </a:xfrm>
        </p:spPr>
        <p:txBody>
          <a:bodyPr/>
          <a:lstStyle/>
          <a:p>
            <a:r>
              <a:rPr lang="en-US" dirty="0" smtClean="0"/>
              <a:t>Eat other organisms</a:t>
            </a:r>
          </a:p>
          <a:p>
            <a:r>
              <a:rPr lang="en-US" dirty="0" smtClean="0"/>
              <a:t>Four Types:</a:t>
            </a:r>
          </a:p>
          <a:p>
            <a:pPr lvl="1"/>
            <a:r>
              <a:rPr lang="en-US" dirty="0" smtClean="0"/>
              <a:t>Herbivores—eat only plants</a:t>
            </a:r>
          </a:p>
          <a:p>
            <a:pPr lvl="1"/>
            <a:r>
              <a:rPr lang="en-US" dirty="0" smtClean="0"/>
              <a:t>Carnivores—eat only other consumers (animals)</a:t>
            </a:r>
          </a:p>
          <a:p>
            <a:pPr lvl="1"/>
            <a:r>
              <a:rPr lang="en-US" dirty="0" smtClean="0"/>
              <a:t>Omnivores—eat both plants and consumers</a:t>
            </a:r>
          </a:p>
          <a:p>
            <a:pPr lvl="1"/>
            <a:r>
              <a:rPr lang="en-US" dirty="0" smtClean="0"/>
              <a:t>Scavengers—eat only DEAD consumers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0283"/>
          <a:stretch/>
        </p:blipFill>
        <p:spPr>
          <a:xfrm>
            <a:off x="5386153" y="0"/>
            <a:ext cx="3757847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Consumer Type!!!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4493623"/>
            <a:ext cx="3231573" cy="2369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" y="3841903"/>
            <a:ext cx="4021463" cy="3016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543" y="1828800"/>
            <a:ext cx="3827137" cy="2552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977" y="1617400"/>
            <a:ext cx="3657600" cy="217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DECOMPOSERS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768096" y="1728216"/>
            <a:ext cx="8147304" cy="4581144"/>
          </a:xfrm>
        </p:spPr>
        <p:txBody>
          <a:bodyPr/>
          <a:lstStyle/>
          <a:p>
            <a:r>
              <a:rPr lang="en-US" dirty="0" smtClean="0"/>
              <a:t>Break down dead organic matter into nutrients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693093"/>
            <a:ext cx="7636329" cy="415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organisms get energy from food?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768096" y="1728216"/>
            <a:ext cx="3645027" cy="4581144"/>
          </a:xfrm>
        </p:spPr>
        <p:txBody>
          <a:bodyPr/>
          <a:lstStyle/>
          <a:p>
            <a:r>
              <a:rPr lang="en-US" u="sng" dirty="0" smtClean="0"/>
              <a:t>Cellular respiration </a:t>
            </a:r>
            <a:r>
              <a:rPr lang="en-US" dirty="0" smtClean="0"/>
              <a:t>breaks down food molecules, making stored energy available to the cell</a:t>
            </a:r>
          </a:p>
        </p:txBody>
      </p:sp>
      <p:pic>
        <p:nvPicPr>
          <p:cNvPr id="15364" name="Picture 2" descr="http://highered.mcgraw-hill.com/sites/dl/free/0073403474/858157/hoe03474_05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3123" y="1728216"/>
            <a:ext cx="4724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Photosynthesis VS. Respiration</a:t>
            </a:r>
            <a:endParaRPr lang="en-US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371633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917830"/>
            <a:ext cx="5486400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4044043" y="4766884"/>
            <a:ext cx="50999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rebuchet MS" pitchFamily="34" charset="0"/>
              </a:rPr>
              <a:t>Inputs</a:t>
            </a:r>
            <a:r>
              <a:rPr lang="en-US" sz="3200" dirty="0">
                <a:latin typeface="Trebuchet MS" pitchFamily="34" charset="0"/>
              </a:rPr>
              <a:t> of </a:t>
            </a:r>
            <a:r>
              <a:rPr lang="en-US" sz="3200" b="1" dirty="0">
                <a:latin typeface="Trebuchet MS" pitchFamily="34" charset="0"/>
              </a:rPr>
              <a:t>photosynthesis</a:t>
            </a:r>
            <a:r>
              <a:rPr lang="en-US" sz="3200" dirty="0">
                <a:latin typeface="Trebuchet MS" pitchFamily="34" charset="0"/>
              </a:rPr>
              <a:t> are </a:t>
            </a:r>
            <a:r>
              <a:rPr lang="en-US" sz="3200" b="1" i="1" dirty="0">
                <a:latin typeface="Trebuchet MS" pitchFamily="34" charset="0"/>
              </a:rPr>
              <a:t>outputs</a:t>
            </a:r>
            <a:r>
              <a:rPr lang="en-US" sz="3200" dirty="0">
                <a:latin typeface="Trebuchet MS" pitchFamily="34" charset="0"/>
              </a:rPr>
              <a:t> to </a:t>
            </a:r>
            <a:r>
              <a:rPr lang="en-US" sz="3200" b="1" dirty="0">
                <a:latin typeface="Trebuchet MS" pitchFamily="34" charset="0"/>
              </a:rPr>
              <a:t>respiration </a:t>
            </a:r>
            <a:r>
              <a:rPr lang="en-US" sz="3200" dirty="0">
                <a:latin typeface="Trebuchet MS" pitchFamily="34" charset="0"/>
              </a:rPr>
              <a:t>and vice versa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000" t="23333" r="7500" b="7778"/>
          <a:stretch/>
        </p:blipFill>
        <p:spPr>
          <a:xfrm>
            <a:off x="1374648" y="2563092"/>
            <a:ext cx="6858000" cy="429490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Trophic levels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768096" y="1728216"/>
            <a:ext cx="8071104" cy="458114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Organism’s p</a:t>
            </a:r>
            <a:r>
              <a:rPr lang="en-US" dirty="0" smtClean="0"/>
              <a:t>osition in </a:t>
            </a:r>
            <a:r>
              <a:rPr lang="en-US" dirty="0" smtClean="0"/>
              <a:t>a food chain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54864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9127" y="4248881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28956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093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9227</TotalTime>
  <Words>240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Trebuchet MS</vt:lpstr>
      <vt:lpstr>Tw Cen MT</vt:lpstr>
      <vt:lpstr>Tw Cen MT Condensed</vt:lpstr>
      <vt:lpstr>Wingdings 3</vt:lpstr>
      <vt:lpstr>Integral</vt:lpstr>
      <vt:lpstr>Energy Transfer within Ecosystems</vt:lpstr>
      <vt:lpstr>FOOD = Energy</vt:lpstr>
      <vt:lpstr>PRODUCERS (AKA Autotrophs)</vt:lpstr>
      <vt:lpstr>consumers</vt:lpstr>
      <vt:lpstr>Name that Consumer Type!!!</vt:lpstr>
      <vt:lpstr>DECOMPOSERS</vt:lpstr>
      <vt:lpstr>How do organisms get energy from food?</vt:lpstr>
      <vt:lpstr>Photosynthesis VS. Respiration</vt:lpstr>
      <vt:lpstr>Trophic levels</vt:lpstr>
      <vt:lpstr>Trophic Levels</vt:lpstr>
      <vt:lpstr>Food Chains VS. Food Webs</vt:lpstr>
      <vt:lpstr>Trophic Levels and Pollutants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Ecosystems</dc:title>
  <dc:creator>Lori</dc:creator>
  <cp:lastModifiedBy>Heather Wallace</cp:lastModifiedBy>
  <cp:revision>57</cp:revision>
  <dcterms:created xsi:type="dcterms:W3CDTF">2012-12-05T00:24:16Z</dcterms:created>
  <dcterms:modified xsi:type="dcterms:W3CDTF">2017-04-21T18:03:17Z</dcterms:modified>
</cp:coreProperties>
</file>