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9" r:id="rId6"/>
    <p:sldId id="259" r:id="rId7"/>
    <p:sldId id="262" r:id="rId8"/>
    <p:sldId id="260" r:id="rId9"/>
    <p:sldId id="263" r:id="rId10"/>
    <p:sldId id="267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AD78-46B8-473C-A62D-0DA52089D15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4DA1-59BB-4360-AB8F-626219A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Ground Water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Aquifers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Karst Topography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Issues: 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/>
          <a:lstStyle/>
          <a:p>
            <a:r>
              <a:rPr lang="en-US" dirty="0" smtClean="0"/>
              <a:t>Occurs when </a:t>
            </a:r>
            <a:r>
              <a:rPr lang="en-US" u="sng" dirty="0" smtClean="0"/>
              <a:t>water cannot get underground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/>
              <a:t>Infiltration = </a:t>
            </a:r>
            <a:r>
              <a:rPr lang="en-US" dirty="0" smtClean="0"/>
              <a:t>						</a:t>
            </a:r>
            <a:r>
              <a:rPr lang="en-US" u="sng" dirty="0" smtClean="0"/>
              <a:t>less than rain</a:t>
            </a:r>
            <a:r>
              <a:rPr lang="en-US" dirty="0" smtClean="0"/>
              <a:t> fall</a:t>
            </a:r>
          </a:p>
          <a:p>
            <a:pPr lvl="1"/>
            <a:r>
              <a:rPr lang="en-US" u="sng" dirty="0" smtClean="0"/>
              <a:t>Infiltration =</a:t>
            </a:r>
            <a:r>
              <a:rPr lang="en-US" dirty="0" smtClean="0"/>
              <a:t> 						</a:t>
            </a:r>
            <a:r>
              <a:rPr lang="en-US" u="sng" dirty="0" smtClean="0"/>
              <a:t>less than runoff </a:t>
            </a:r>
            <a:r>
              <a:rPr lang="en-US" dirty="0" smtClean="0"/>
              <a:t>					</a:t>
            </a:r>
            <a:r>
              <a:rPr lang="en-US" u="sng" dirty="0" smtClean="0"/>
              <a:t>coming in</a:t>
            </a:r>
            <a:r>
              <a:rPr lang="en-US" dirty="0" smtClean="0"/>
              <a:t>to area</a:t>
            </a:r>
          </a:p>
          <a:p>
            <a:pPr lvl="1"/>
            <a:r>
              <a:rPr lang="en-US" u="sng" dirty="0" smtClean="0"/>
              <a:t>Water table =</a:t>
            </a:r>
            <a:r>
              <a:rPr lang="en-US" dirty="0" smtClean="0"/>
              <a:t> 							</a:t>
            </a:r>
            <a:r>
              <a:rPr lang="en-US" u="sng" dirty="0" smtClean="0"/>
              <a:t>close to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1905000"/>
            <a:ext cx="484909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Issues: 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/>
          <a:lstStyle/>
          <a:p>
            <a:r>
              <a:rPr lang="en-US" u="sng" dirty="0" smtClean="0"/>
              <a:t>Increases with </a:t>
            </a:r>
            <a:r>
              <a:rPr lang="en-US" dirty="0" smtClean="0"/>
              <a:t>. . .</a:t>
            </a:r>
          </a:p>
          <a:p>
            <a:pPr lvl="1"/>
            <a:r>
              <a:rPr lang="en-US" u="sng" dirty="0" smtClean="0"/>
              <a:t>Removal of veg</a:t>
            </a:r>
            <a:r>
              <a:rPr lang="en-US" dirty="0" smtClean="0"/>
              <a:t>etation</a:t>
            </a:r>
            <a:endParaRPr lang="en-US" dirty="0"/>
          </a:p>
          <a:p>
            <a:pPr lvl="1"/>
            <a:r>
              <a:rPr lang="en-US" u="sng" dirty="0" smtClean="0"/>
              <a:t>Draining</a:t>
            </a:r>
            <a:r>
              <a:rPr lang="en-US" dirty="0" smtClean="0"/>
              <a:t> of </a:t>
            </a:r>
            <a:r>
              <a:rPr lang="en-US" u="sng" dirty="0" smtClean="0"/>
              <a:t>wetlands</a:t>
            </a:r>
            <a:r>
              <a:rPr lang="en-US" dirty="0" smtClean="0"/>
              <a:t> (huge water storage)</a:t>
            </a:r>
          </a:p>
          <a:p>
            <a:pPr lvl="1"/>
            <a:r>
              <a:rPr lang="en-US" u="sng" dirty="0" smtClean="0"/>
              <a:t>Covering ground with impermeable surfaces</a:t>
            </a:r>
            <a:r>
              <a:rPr lang="en-US" dirty="0" smtClean="0"/>
              <a:t>  (do not allow water through into the soil)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24" b="5990"/>
          <a:stretch/>
        </p:blipFill>
        <p:spPr>
          <a:xfrm>
            <a:off x="2590800" y="4021541"/>
            <a:ext cx="6553200" cy="28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landscape with</a:t>
            </a:r>
            <a:r>
              <a:rPr lang="en-US" dirty="0" smtClean="0"/>
              <a:t> numerous </a:t>
            </a:r>
            <a:r>
              <a:rPr lang="en-US" u="sng" dirty="0"/>
              <a:t>caves, sinkholes, fissures, and underground </a:t>
            </a:r>
            <a:r>
              <a:rPr lang="en-US" u="sng" dirty="0" smtClean="0"/>
              <a:t>streams</a:t>
            </a:r>
          </a:p>
          <a:p>
            <a:r>
              <a:rPr lang="en-US" dirty="0" smtClean="0"/>
              <a:t>Usually occurs </a:t>
            </a:r>
            <a:r>
              <a:rPr lang="en-US" dirty="0"/>
              <a:t>in </a:t>
            </a:r>
            <a:r>
              <a:rPr lang="en-US" u="sng" dirty="0" smtClean="0"/>
              <a:t>areas with plenty of </a:t>
            </a:r>
            <a:r>
              <a:rPr lang="en-US" u="sng" dirty="0" smtClean="0"/>
              <a:t>rainfall &amp; </a:t>
            </a:r>
            <a:r>
              <a:rPr lang="en-US" u="sng" dirty="0" smtClean="0"/>
              <a:t>bedrock</a:t>
            </a:r>
            <a:r>
              <a:rPr lang="en-US" dirty="0" smtClean="0"/>
              <a:t> that </a:t>
            </a:r>
            <a:r>
              <a:rPr lang="en-US" u="sng" dirty="0" smtClean="0"/>
              <a:t>dissolves easily (ex. limestone)</a:t>
            </a:r>
            <a:endParaRPr lang="en-US" u="sng" dirty="0"/>
          </a:p>
        </p:txBody>
      </p:sp>
      <p:pic>
        <p:nvPicPr>
          <p:cNvPr id="4" name="Picture 2" descr="http://wanderingowloutside.files.wordpress.com/2010/03/karst-2.jpg"/>
          <p:cNvPicPr>
            <a:picLocks noChangeAspect="1" noChangeArrowheads="1"/>
          </p:cNvPicPr>
          <p:nvPr/>
        </p:nvPicPr>
        <p:blipFill rotWithShape="1">
          <a:blip r:embed="rId2" cstate="print"/>
          <a:srcRect l="11351" t="21257" r="9258" b="7841"/>
          <a:stretch/>
        </p:blipFill>
        <p:spPr bwMode="auto">
          <a:xfrm>
            <a:off x="3717758" y="3496238"/>
            <a:ext cx="5410200" cy="336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4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Topography 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Copy each of the following, leaving space to answer them during the video clip: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Describe how water acts on Earth's surface to create caves.						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Describe two processes that form sinkholes</a:t>
            </a:r>
            <a:r>
              <a:rPr lang="en-US" dirty="0" smtClean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three features of “karst topography</a:t>
            </a:r>
            <a:r>
              <a:rPr lang="en-US" dirty="0" smtClean="0"/>
              <a:t>.”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Are karst </a:t>
            </a:r>
            <a:r>
              <a:rPr lang="en-US" dirty="0"/>
              <a:t>water systems </a:t>
            </a:r>
            <a:r>
              <a:rPr lang="en-US" dirty="0" smtClean="0"/>
              <a:t>vulnerable </a:t>
            </a:r>
            <a:r>
              <a:rPr lang="en-US" dirty="0"/>
              <a:t>to pollution</a:t>
            </a:r>
            <a:r>
              <a:rPr lang="en-US" dirty="0" smtClean="0"/>
              <a:t>?  Why/why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Topography Video Clip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http://www.pbslearningmedia.org/resource/ket09.sci.ess.structure.karst/karst-topography-and-mammoth-cave/</a:t>
            </a:r>
          </a:p>
        </p:txBody>
      </p:sp>
    </p:spTree>
    <p:extLst>
      <p:ext uri="{BB962C8B-B14F-4D97-AF65-F5344CB8AC3E}">
        <p14:creationId xmlns:p14="http://schemas.microsoft.com/office/powerpoint/2010/main" val="24242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Information:  </a:t>
            </a:r>
            <a:br>
              <a:rPr lang="en-US" dirty="0" smtClean="0"/>
            </a:br>
            <a:r>
              <a:rPr lang="en-US" dirty="0" smtClean="0"/>
              <a:t>Ground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Is stored </a:t>
            </a:r>
            <a:r>
              <a:rPr lang="en-US" u="sng" dirty="0" smtClean="0"/>
              <a:t>underground in porous rock</a:t>
            </a:r>
          </a:p>
          <a:p>
            <a:r>
              <a:rPr lang="en-US" dirty="0" smtClean="0"/>
              <a:t>Includes water </a:t>
            </a:r>
            <a:r>
              <a:rPr lang="en-US" u="sng" dirty="0" smtClean="0"/>
              <a:t>in aquifers, caves, underground rivers</a:t>
            </a:r>
            <a:r>
              <a:rPr lang="en-US" dirty="0" smtClean="0"/>
              <a:t>, etc.</a:t>
            </a:r>
          </a:p>
          <a:p>
            <a:r>
              <a:rPr lang="en-US" u="sng" dirty="0" smtClean="0"/>
              <a:t>Human</a:t>
            </a:r>
            <a:r>
              <a:rPr lang="en-US" dirty="0" smtClean="0"/>
              <a:t> </a:t>
            </a:r>
            <a:r>
              <a:rPr lang="en-US" dirty="0" smtClean="0"/>
              <a:t>importance:</a:t>
            </a:r>
            <a:r>
              <a:rPr lang="en-US" dirty="0" smtClean="0"/>
              <a:t> </a:t>
            </a:r>
            <a:r>
              <a:rPr lang="en-US" dirty="0" smtClean="0"/>
              <a:t>primarily </a:t>
            </a:r>
            <a:r>
              <a:rPr lang="en-US" u="sng" dirty="0" smtClean="0"/>
              <a:t>well </a:t>
            </a:r>
            <a:r>
              <a:rPr lang="en-US" u="sng" dirty="0" smtClean="0"/>
              <a:t>water</a:t>
            </a:r>
            <a:r>
              <a:rPr lang="en-US" dirty="0" smtClean="0"/>
              <a:t> supply</a:t>
            </a:r>
          </a:p>
          <a:p>
            <a:r>
              <a:rPr lang="en-US" u="sng" dirty="0" smtClean="0"/>
              <a:t>Environmental</a:t>
            </a:r>
            <a:r>
              <a:rPr lang="en-US" dirty="0" smtClean="0"/>
              <a:t> importance:   </a:t>
            </a:r>
            <a:r>
              <a:rPr lang="en-US" u="sng" dirty="0" smtClean="0"/>
              <a:t>supplies water to </a:t>
            </a:r>
            <a:r>
              <a:rPr lang="en-US" u="sng" dirty="0" smtClean="0"/>
              <a:t>lakes, rivers, etc. </a:t>
            </a:r>
            <a:r>
              <a:rPr lang="en-US" u="sng" dirty="0" smtClean="0"/>
              <a:t>during droughts</a:t>
            </a:r>
            <a:endParaRPr lang="en-US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2"/>
          <a:stretch/>
        </p:blipFill>
        <p:spPr bwMode="auto">
          <a:xfrm>
            <a:off x="1943100" y="4919874"/>
            <a:ext cx="5257800" cy="19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b="1" u="sng" dirty="0" smtClean="0"/>
              <a:t>Zone of Aeration</a:t>
            </a:r>
            <a:r>
              <a:rPr lang="en-US" b="1" dirty="0" smtClean="0"/>
              <a:t> </a:t>
            </a:r>
            <a:r>
              <a:rPr lang="en-US" dirty="0" smtClean="0"/>
              <a:t>— </a:t>
            </a:r>
            <a:r>
              <a:rPr lang="en-US" u="sng" dirty="0" smtClean="0"/>
              <a:t>soil above</a:t>
            </a:r>
            <a:r>
              <a:rPr lang="en-US" dirty="0" smtClean="0"/>
              <a:t> the </a:t>
            </a:r>
            <a:r>
              <a:rPr lang="en-US" u="sng" dirty="0" smtClean="0"/>
              <a:t>water table</a:t>
            </a:r>
            <a:r>
              <a:rPr lang="en-US" dirty="0" smtClean="0"/>
              <a:t> </a:t>
            </a:r>
            <a:r>
              <a:rPr lang="en-US" u="sng" dirty="0" smtClean="0"/>
              <a:t>filled</a:t>
            </a:r>
            <a:r>
              <a:rPr lang="en-US" dirty="0" smtClean="0"/>
              <a:t> mostly </a:t>
            </a:r>
            <a:r>
              <a:rPr lang="en-US" u="sng" dirty="0" smtClean="0"/>
              <a:t>with air</a:t>
            </a:r>
          </a:p>
          <a:p>
            <a:r>
              <a:rPr lang="en-US" b="1" u="sng" dirty="0" smtClean="0"/>
              <a:t>Zone of Saturation </a:t>
            </a:r>
            <a:r>
              <a:rPr lang="en-US" dirty="0" smtClean="0"/>
              <a:t>— area </a:t>
            </a:r>
            <a:r>
              <a:rPr lang="en-US" u="sng" dirty="0" smtClean="0"/>
              <a:t>below water table</a:t>
            </a:r>
            <a:r>
              <a:rPr lang="en-US" dirty="0" smtClean="0"/>
              <a:t> where space is </a:t>
            </a:r>
            <a:r>
              <a:rPr lang="en-US" u="sng" dirty="0" smtClean="0"/>
              <a:t>filled with water</a:t>
            </a:r>
            <a:endParaRPr lang="en-US" u="sng" dirty="0"/>
          </a:p>
        </p:txBody>
      </p:sp>
      <p:pic>
        <p:nvPicPr>
          <p:cNvPr id="4" name="Picture 2" descr="&#10;spring.gif                                                     0000C746 Almandine                      B9C9F4C0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/>
          <a:stretch/>
        </p:blipFill>
        <p:spPr>
          <a:xfrm>
            <a:off x="1790700" y="3315802"/>
            <a:ext cx="5562600" cy="3542198"/>
          </a:xfrm>
          <a:prstGeom prst="rect">
            <a:avLst/>
          </a:prstGeom>
          <a:solidFill>
            <a:srgbClr val="FFF2C2"/>
          </a:solidFill>
        </p:spPr>
      </p:pic>
    </p:spTree>
    <p:extLst>
      <p:ext uri="{BB962C8B-B14F-4D97-AF65-F5344CB8AC3E}">
        <p14:creationId xmlns:p14="http://schemas.microsoft.com/office/powerpoint/2010/main" val="41089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Porous</a:t>
            </a:r>
            <a:r>
              <a:rPr lang="en-US" dirty="0" smtClean="0"/>
              <a:t> layers of </a:t>
            </a:r>
            <a:r>
              <a:rPr lang="en-US" u="sng" dirty="0" smtClean="0"/>
              <a:t>underground rock</a:t>
            </a:r>
            <a:r>
              <a:rPr lang="en-US" dirty="0" smtClean="0"/>
              <a:t> that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u="sng" dirty="0" smtClean="0"/>
              <a:t>saturated with</a:t>
            </a:r>
            <a:r>
              <a:rPr lang="en-US" dirty="0" smtClean="0"/>
              <a:t> (full of) </a:t>
            </a:r>
            <a:r>
              <a:rPr lang="en-US" u="sng" dirty="0" smtClean="0"/>
              <a:t>water</a:t>
            </a:r>
          </a:p>
          <a:p>
            <a:pPr lvl="1"/>
            <a:r>
              <a:rPr lang="en-US" dirty="0" smtClean="0"/>
              <a:t>Have a </a:t>
            </a:r>
            <a:r>
              <a:rPr lang="en-US" u="sng" dirty="0" smtClean="0"/>
              <a:t>nonporous rock</a:t>
            </a:r>
            <a:r>
              <a:rPr lang="en-US" dirty="0" smtClean="0"/>
              <a:t> layer </a:t>
            </a:r>
            <a:r>
              <a:rPr lang="en-US" u="sng" dirty="0" smtClean="0"/>
              <a:t>below</a:t>
            </a:r>
          </a:p>
          <a:p>
            <a:endParaRPr lang="en-US" dirty="0"/>
          </a:p>
        </p:txBody>
      </p:sp>
      <p:pic>
        <p:nvPicPr>
          <p:cNvPr id="3074" name="Picture 2" descr="Image result for aqui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76" y="3137186"/>
            <a:ext cx="6403848" cy="37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Recharge</a:t>
            </a:r>
            <a:r>
              <a:rPr lang="en-US" dirty="0" smtClean="0"/>
              <a:t> </a:t>
            </a:r>
            <a:r>
              <a:rPr lang="en-US" dirty="0" smtClean="0"/>
              <a:t>(refill) </a:t>
            </a:r>
            <a:r>
              <a:rPr lang="en-US" u="sng" dirty="0" smtClean="0"/>
              <a:t>through infiltration</a:t>
            </a:r>
          </a:p>
          <a:p>
            <a:pPr lvl="1"/>
            <a:r>
              <a:rPr lang="en-US" b="1" u="sng" dirty="0" smtClean="0"/>
              <a:t>Infiltration</a:t>
            </a:r>
            <a:r>
              <a:rPr lang="en-US" dirty="0" smtClean="0"/>
              <a:t>—surface </a:t>
            </a:r>
            <a:r>
              <a:rPr lang="en-US" u="sng" dirty="0" smtClean="0"/>
              <a:t>water sinks in</a:t>
            </a:r>
            <a:r>
              <a:rPr lang="en-US" dirty="0" smtClean="0"/>
              <a:t>to the </a:t>
            </a:r>
            <a:r>
              <a:rPr lang="en-US" u="sng" dirty="0" smtClean="0"/>
              <a:t>soil</a:t>
            </a:r>
            <a:r>
              <a:rPr lang="en-US" dirty="0" smtClean="0"/>
              <a:t>; ties to permeability</a:t>
            </a:r>
            <a:endParaRPr lang="en-US" u="sng" dirty="0" smtClean="0"/>
          </a:p>
          <a:p>
            <a:pPr lvl="1"/>
            <a:r>
              <a:rPr lang="en-US" dirty="0" smtClean="0"/>
              <a:t>Soils </a:t>
            </a:r>
            <a:r>
              <a:rPr lang="en-US" dirty="0" smtClean="0"/>
              <a:t>with </a:t>
            </a:r>
            <a:r>
              <a:rPr lang="en-US" u="sng" dirty="0" smtClean="0"/>
              <a:t>high </a:t>
            </a:r>
            <a:r>
              <a:rPr lang="en-US" u="sng" dirty="0" smtClean="0"/>
              <a:t>porosity/permeability = </a:t>
            </a:r>
            <a:r>
              <a:rPr lang="en-US" u="sng" dirty="0" smtClean="0"/>
              <a:t>high/fast </a:t>
            </a:r>
            <a:r>
              <a:rPr lang="en-US" u="sng" dirty="0" smtClean="0"/>
              <a:t>infiltration</a:t>
            </a:r>
            <a:endParaRPr 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4" t="8572" r="32341" b="5715"/>
          <a:stretch/>
        </p:blipFill>
        <p:spPr>
          <a:xfrm>
            <a:off x="4848100" y="1371600"/>
            <a:ext cx="427456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Aquifers: 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b="1" u="sng" dirty="0" smtClean="0"/>
              <a:t>Wells—</a:t>
            </a:r>
            <a:r>
              <a:rPr lang="en-US" u="sng" dirty="0" smtClean="0"/>
              <a:t>pumps</a:t>
            </a:r>
            <a:r>
              <a:rPr lang="en-US" dirty="0" smtClean="0"/>
              <a:t> </a:t>
            </a:r>
            <a:r>
              <a:rPr lang="en-US" dirty="0" smtClean="0"/>
              <a:t>that bring </a:t>
            </a:r>
            <a:r>
              <a:rPr lang="en-US" u="sng" dirty="0" smtClean="0"/>
              <a:t>water from</a:t>
            </a:r>
            <a:r>
              <a:rPr lang="en-US" dirty="0" smtClean="0"/>
              <a:t> an </a:t>
            </a:r>
            <a:r>
              <a:rPr lang="en-US" u="sng" dirty="0" smtClean="0"/>
              <a:t>aquifer</a:t>
            </a:r>
            <a:r>
              <a:rPr lang="en-US" dirty="0" smtClean="0"/>
              <a:t> up </a:t>
            </a:r>
            <a:r>
              <a:rPr lang="en-US" u="sng" dirty="0" smtClean="0"/>
              <a:t>to</a:t>
            </a:r>
            <a:r>
              <a:rPr lang="en-US" dirty="0" smtClean="0"/>
              <a:t> the </a:t>
            </a:r>
            <a:r>
              <a:rPr lang="en-US" u="sng" dirty="0" smtClean="0"/>
              <a:t>surface</a:t>
            </a:r>
          </a:p>
          <a:p>
            <a:pPr lvl="1"/>
            <a:r>
              <a:rPr lang="en-US" u="sng" dirty="0"/>
              <a:t>A</a:t>
            </a:r>
            <a:r>
              <a:rPr lang="en-US" u="sng" dirty="0" smtClean="0"/>
              <a:t>rtesian wells</a:t>
            </a:r>
            <a:r>
              <a:rPr lang="en-US" dirty="0" smtClean="0"/>
              <a:t> are </a:t>
            </a:r>
            <a:r>
              <a:rPr lang="en-US" u="sng" dirty="0" smtClean="0"/>
              <a:t>naturally occur</a:t>
            </a:r>
            <a:r>
              <a:rPr lang="en-US" dirty="0" smtClean="0"/>
              <a:t>ring wells</a:t>
            </a:r>
          </a:p>
          <a:p>
            <a:r>
              <a:rPr lang="en-US" dirty="0" smtClean="0"/>
              <a:t>Wells must be </a:t>
            </a:r>
            <a:r>
              <a:rPr lang="en-US" u="sng" dirty="0" smtClean="0"/>
              <a:t>drilled/inserted into</a:t>
            </a:r>
            <a:r>
              <a:rPr lang="en-US" dirty="0" smtClean="0"/>
              <a:t> the </a:t>
            </a:r>
            <a:r>
              <a:rPr lang="en-US" u="sng" dirty="0" smtClean="0"/>
              <a:t>aquifer (but not through it)</a:t>
            </a:r>
            <a:r>
              <a:rPr lang="en-US" dirty="0" smtClean="0"/>
              <a:t> in order to work</a:t>
            </a:r>
            <a:endParaRPr lang="en-US" dirty="0"/>
          </a:p>
        </p:txBody>
      </p:sp>
      <p:pic>
        <p:nvPicPr>
          <p:cNvPr id="1026" name="Picture 2" descr="http://techalive.mtu.edu/meec/module04/images/gwa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5682" r="3394" b="6132"/>
          <a:stretch/>
        </p:blipFill>
        <p:spPr bwMode="auto">
          <a:xfrm>
            <a:off x="1503814" y="3962400"/>
            <a:ext cx="613637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Ground Water Issues:  </a:t>
            </a:r>
            <a:br>
              <a:rPr lang="en-US" dirty="0" smtClean="0"/>
            </a:br>
            <a:r>
              <a:rPr lang="en-US" dirty="0" smtClean="0"/>
              <a:t>Cone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8100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Water</a:t>
            </a:r>
            <a:r>
              <a:rPr lang="en-US" dirty="0" smtClean="0"/>
              <a:t> is </a:t>
            </a:r>
            <a:r>
              <a:rPr lang="en-US" u="sng" dirty="0" smtClean="0"/>
              <a:t>removed</a:t>
            </a:r>
            <a:r>
              <a:rPr lang="en-US" dirty="0" smtClean="0"/>
              <a:t> </a:t>
            </a:r>
            <a:r>
              <a:rPr lang="en-US" u="sng" dirty="0" smtClean="0"/>
              <a:t>from</a:t>
            </a:r>
            <a:r>
              <a:rPr lang="en-US" dirty="0" smtClean="0"/>
              <a:t> an </a:t>
            </a:r>
            <a:r>
              <a:rPr lang="en-US" u="sng" dirty="0" smtClean="0"/>
              <a:t>aquifer faster than</a:t>
            </a:r>
            <a:r>
              <a:rPr lang="en-US" dirty="0" smtClean="0"/>
              <a:t> surface water can </a:t>
            </a:r>
            <a:r>
              <a:rPr lang="en-US" u="sng" dirty="0" smtClean="0"/>
              <a:t>recharge</a:t>
            </a:r>
            <a:r>
              <a:rPr lang="en-US" dirty="0" smtClean="0"/>
              <a:t> it, </a:t>
            </a:r>
            <a:r>
              <a:rPr lang="en-US" u="sng" dirty="0" smtClean="0"/>
              <a:t>causing</a:t>
            </a:r>
            <a:r>
              <a:rPr lang="en-US" dirty="0" smtClean="0"/>
              <a:t> local </a:t>
            </a:r>
            <a:r>
              <a:rPr lang="en-US" u="sng" dirty="0" smtClean="0"/>
              <a:t>ground water level</a:t>
            </a:r>
            <a:r>
              <a:rPr lang="en-US" dirty="0" smtClean="0"/>
              <a:t> to </a:t>
            </a:r>
            <a:r>
              <a:rPr lang="en-US" u="sng" dirty="0" smtClean="0"/>
              <a:t>drop</a:t>
            </a:r>
          </a:p>
          <a:p>
            <a:r>
              <a:rPr lang="en-US" u="sng" dirty="0" smtClean="0"/>
              <a:t>Main cause </a:t>
            </a:r>
            <a:r>
              <a:rPr lang="en-US" u="sng" dirty="0" smtClean="0"/>
              <a:t>=</a:t>
            </a:r>
            <a:r>
              <a:rPr lang="en-US" dirty="0" smtClean="0"/>
              <a:t>   </a:t>
            </a:r>
            <a:r>
              <a:rPr lang="en-US" u="sng" dirty="0" smtClean="0"/>
              <a:t>over-pumping</a:t>
            </a:r>
            <a:r>
              <a:rPr lang="en-US" dirty="0" smtClean="0"/>
              <a:t> of water from </a:t>
            </a:r>
            <a:r>
              <a:rPr lang="en-US" u="sng" dirty="0" smtClean="0"/>
              <a:t>wells</a:t>
            </a:r>
            <a:endParaRPr lang="en-US" dirty="0" smtClean="0"/>
          </a:p>
        </p:txBody>
      </p:sp>
      <p:pic>
        <p:nvPicPr>
          <p:cNvPr id="2050" name="Picture 2" descr="http://imnh.isu.edu/digitalatlas/hydr/concepts/gwater/imgs/larg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8"/>
          <a:stretch/>
        </p:blipFill>
        <p:spPr bwMode="auto">
          <a:xfrm>
            <a:off x="4114800" y="1600200"/>
            <a:ext cx="5029200" cy="48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 Water Issues:  </a:t>
            </a:r>
            <a:br>
              <a:rPr lang="en-US" dirty="0"/>
            </a:br>
            <a:r>
              <a:rPr lang="en-US" dirty="0" smtClean="0"/>
              <a:t>Subsidence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295400"/>
            <a:ext cx="4419601" cy="5257800"/>
          </a:xfrm>
        </p:spPr>
        <p:txBody>
          <a:bodyPr/>
          <a:lstStyle/>
          <a:p>
            <a:r>
              <a:rPr lang="en-US" u="sng" dirty="0" smtClean="0"/>
              <a:t>Too much water</a:t>
            </a:r>
            <a:r>
              <a:rPr lang="en-US" dirty="0" smtClean="0"/>
              <a:t> is </a:t>
            </a:r>
            <a:r>
              <a:rPr lang="en-US" u="sng" dirty="0" smtClean="0"/>
              <a:t>removed from</a:t>
            </a:r>
            <a:r>
              <a:rPr lang="en-US" dirty="0" smtClean="0"/>
              <a:t> the </a:t>
            </a:r>
            <a:r>
              <a:rPr lang="en-US" u="sng" dirty="0" smtClean="0"/>
              <a:t>aquifer</a:t>
            </a:r>
            <a:r>
              <a:rPr lang="en-US" dirty="0" smtClean="0"/>
              <a:t> and </a:t>
            </a:r>
            <a:r>
              <a:rPr lang="en-US" u="sng" dirty="0" smtClean="0"/>
              <a:t>causes</a:t>
            </a:r>
            <a:r>
              <a:rPr lang="en-US" dirty="0" smtClean="0"/>
              <a:t> the </a:t>
            </a:r>
            <a:r>
              <a:rPr lang="en-US" u="sng" dirty="0" smtClean="0"/>
              <a:t>ground</a:t>
            </a:r>
            <a:r>
              <a:rPr lang="en-US" dirty="0" smtClean="0"/>
              <a:t> above to </a:t>
            </a:r>
            <a:r>
              <a:rPr lang="en-US" u="sng" dirty="0" smtClean="0"/>
              <a:t>collapse, form</a:t>
            </a:r>
            <a:r>
              <a:rPr lang="en-US" dirty="0" smtClean="0"/>
              <a:t>ing a </a:t>
            </a:r>
            <a:r>
              <a:rPr lang="en-US" u="sng" dirty="0" smtClean="0"/>
              <a:t>sink hole</a:t>
            </a:r>
            <a:endParaRPr 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615"/>
          <a:stretch>
            <a:fillRect/>
          </a:stretch>
        </p:blipFill>
        <p:spPr bwMode="auto">
          <a:xfrm>
            <a:off x="152400" y="4291340"/>
            <a:ext cx="4083424" cy="257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mnh.isu.edu/digitalatlas/hydr/concepts/gwater/imgs/larg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/>
          <a:stretch/>
        </p:blipFill>
        <p:spPr bwMode="auto">
          <a:xfrm>
            <a:off x="4419600" y="1134414"/>
            <a:ext cx="4495800" cy="57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 Water Issues:  </a:t>
            </a:r>
            <a:br>
              <a:rPr lang="en-US" dirty="0"/>
            </a:br>
            <a:r>
              <a:rPr lang="en-US" dirty="0" smtClean="0"/>
              <a:t>Saltwater Intrusion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depleted</a:t>
            </a:r>
            <a:r>
              <a:rPr lang="en-US" dirty="0" smtClean="0"/>
              <a:t> (emptied) </a:t>
            </a:r>
            <a:r>
              <a:rPr lang="en-US" u="sng" dirty="0" smtClean="0"/>
              <a:t>coastal aquifer does not </a:t>
            </a:r>
            <a:r>
              <a:rPr lang="en-US" u="sng" dirty="0" smtClean="0"/>
              <a:t>recharge</a:t>
            </a:r>
            <a:r>
              <a:rPr lang="en-US" dirty="0" smtClean="0"/>
              <a:t> fast enough through </a:t>
            </a:r>
            <a:r>
              <a:rPr lang="en-US" dirty="0" smtClean="0"/>
              <a:t>infiltration, </a:t>
            </a:r>
            <a:r>
              <a:rPr lang="en-US" u="sng" dirty="0" smtClean="0"/>
              <a:t>so</a:t>
            </a:r>
            <a:r>
              <a:rPr lang="en-US" dirty="0" smtClean="0"/>
              <a:t> </a:t>
            </a:r>
            <a:r>
              <a:rPr lang="en-US" u="sng" dirty="0" smtClean="0"/>
              <a:t>ocean </a:t>
            </a:r>
            <a:r>
              <a:rPr lang="en-US" u="sng" dirty="0" smtClean="0"/>
              <a:t>water seeps </a:t>
            </a:r>
            <a:r>
              <a:rPr lang="en-US" u="sng" dirty="0" smtClean="0"/>
              <a:t>in</a:t>
            </a:r>
            <a:r>
              <a:rPr lang="en-US" dirty="0" smtClean="0"/>
              <a:t>to the </a:t>
            </a:r>
            <a:r>
              <a:rPr lang="en-US" dirty="0" smtClean="0"/>
              <a:t>aquifer from below ground</a:t>
            </a:r>
            <a:endParaRPr lang="en-US" dirty="0" smtClean="0"/>
          </a:p>
        </p:txBody>
      </p:sp>
      <p:pic>
        <p:nvPicPr>
          <p:cNvPr id="4" name="Picture 2" descr="http://cwx.prenhall.com/bookbind/pubbooks/ittes/chapter9/medialib/FG09_18B.JPG"/>
          <p:cNvPicPr>
            <a:picLocks noChangeAspect="1" noChangeArrowheads="1"/>
          </p:cNvPicPr>
          <p:nvPr/>
        </p:nvPicPr>
        <p:blipFill>
          <a:blip r:embed="rId2" cstate="print"/>
          <a:srcRect t="6000" b="16000"/>
          <a:stretch>
            <a:fillRect/>
          </a:stretch>
        </p:blipFill>
        <p:spPr bwMode="auto">
          <a:xfrm>
            <a:off x="1066800" y="3212592"/>
            <a:ext cx="7010400" cy="3645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6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370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Andalus</vt:lpstr>
      <vt:lpstr>Arial</vt:lpstr>
      <vt:lpstr>Calibri</vt:lpstr>
      <vt:lpstr>Office Theme</vt:lpstr>
      <vt:lpstr>Ground Water</vt:lpstr>
      <vt:lpstr>Background Information:   Ground Water</vt:lpstr>
      <vt:lpstr>Ground Water Zones</vt:lpstr>
      <vt:lpstr>Aquifers</vt:lpstr>
      <vt:lpstr>Aquifers (continued)</vt:lpstr>
      <vt:lpstr>Aquifers:  Wells</vt:lpstr>
      <vt:lpstr>Ground Water Issues:   Cone of Depression</vt:lpstr>
      <vt:lpstr>Ground Water Issues:   Subsidence</vt:lpstr>
      <vt:lpstr>Ground Water Issues:   Saltwater Intrusion</vt:lpstr>
      <vt:lpstr>Ground Water Issues:  Flooding</vt:lpstr>
      <vt:lpstr>Ground Water Issues:  Flooding</vt:lpstr>
      <vt:lpstr>Karst Topography</vt:lpstr>
      <vt:lpstr>Karst Topography Video Clip</vt:lpstr>
      <vt:lpstr>Karst Topography Video Clip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Water</dc:title>
  <dc:creator>Heather Berry</dc:creator>
  <cp:lastModifiedBy>Heather Wallace</cp:lastModifiedBy>
  <cp:revision>34</cp:revision>
  <dcterms:created xsi:type="dcterms:W3CDTF">2014-10-08T17:30:59Z</dcterms:created>
  <dcterms:modified xsi:type="dcterms:W3CDTF">2017-09-28T19:07:58Z</dcterms:modified>
</cp:coreProperties>
</file>