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59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5BE0FF"/>
    <a:srgbClr val="00FF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60" y="7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5EA6-DE51-4E37-BA03-3103051B069D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11827-B6D1-462F-B5E9-EB41BC933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77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5EA6-DE51-4E37-BA03-3103051B069D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11827-B6D1-462F-B5E9-EB41BC933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2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5EA6-DE51-4E37-BA03-3103051B069D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11827-B6D1-462F-B5E9-EB41BC933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661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5EA6-DE51-4E37-BA03-3103051B069D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11827-B6D1-462F-B5E9-EB41BC933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36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5EA6-DE51-4E37-BA03-3103051B069D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11827-B6D1-462F-B5E9-EB41BC933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393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5EA6-DE51-4E37-BA03-3103051B069D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11827-B6D1-462F-B5E9-EB41BC933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2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5EA6-DE51-4E37-BA03-3103051B069D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11827-B6D1-462F-B5E9-EB41BC933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7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5EA6-DE51-4E37-BA03-3103051B069D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11827-B6D1-462F-B5E9-EB41BC933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188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5EA6-DE51-4E37-BA03-3103051B069D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11827-B6D1-462F-B5E9-EB41BC933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50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5EA6-DE51-4E37-BA03-3103051B069D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11827-B6D1-462F-B5E9-EB41BC933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77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5EA6-DE51-4E37-BA03-3103051B069D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11827-B6D1-462F-B5E9-EB41BC933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70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371600"/>
            <a:ext cx="86868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85EA6-DE51-4E37-BA03-3103051B069D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11827-B6D1-462F-B5E9-EB41BC933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28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CCFF"/>
          </a:solidFill>
          <a:latin typeface="Cooper Black" panose="0208090404030B020404" pitchFamily="18" charset="0"/>
          <a:ea typeface="+mj-ea"/>
          <a:cs typeface="Aharoni" panose="02010803020104030203" pitchFamily="2" charset="-79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b="1" kern="1200">
          <a:solidFill>
            <a:srgbClr val="66FFFF"/>
          </a:solidFill>
          <a:latin typeface="Arial Rounded MT Bold" panose="020F07040305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b="1" kern="1200">
          <a:solidFill>
            <a:srgbClr val="66FFFF"/>
          </a:solidFill>
          <a:latin typeface="Arial Rounded MT Bold" panose="020F07040305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b="1" kern="1200">
          <a:solidFill>
            <a:srgbClr val="66FFFF"/>
          </a:solidFill>
          <a:latin typeface="Arial Rounded MT Bold" panose="020F07040305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b="1" kern="1200">
          <a:solidFill>
            <a:srgbClr val="66FFFF"/>
          </a:solidFill>
          <a:latin typeface="Arial Rounded MT Bold" panose="020F07040305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3000" b="1" kern="1200">
          <a:solidFill>
            <a:srgbClr val="66FFFF"/>
          </a:solidFill>
          <a:latin typeface="Arial Rounded MT Bold" panose="020F07040305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Moderation of Coastal Climates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371600"/>
          </a:xfrm>
        </p:spPr>
        <p:txBody>
          <a:bodyPr/>
          <a:lstStyle/>
          <a:p>
            <a:r>
              <a:rPr lang="en-US" dirty="0">
                <a:solidFill>
                  <a:srgbClr val="66FFFF"/>
                </a:solidFill>
              </a:rPr>
              <a:t>Via Energy Transport</a:t>
            </a:r>
          </a:p>
          <a:p>
            <a:r>
              <a:rPr lang="en-US" dirty="0">
                <a:solidFill>
                  <a:srgbClr val="66FFFF"/>
                </a:solidFill>
              </a:rPr>
              <a:t>Via Heat Sink</a:t>
            </a:r>
          </a:p>
        </p:txBody>
      </p:sp>
    </p:spTree>
    <p:extLst>
      <p:ext uri="{BB962C8B-B14F-4D97-AF65-F5344CB8AC3E}">
        <p14:creationId xmlns:p14="http://schemas.microsoft.com/office/powerpoint/2010/main" val="3637254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Oceans as Energy Transporters:  </a:t>
            </a:r>
            <a:br>
              <a:rPr lang="en-US" dirty="0"/>
            </a:br>
            <a:r>
              <a:rPr lang="en-US" dirty="0"/>
              <a:t>Warm Currents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>
            <a:normAutofit/>
          </a:bodyPr>
          <a:lstStyle/>
          <a:p>
            <a:r>
              <a:rPr lang="en-US" u="sng" dirty="0"/>
              <a:t>Oceans move energy via currents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FFFF00"/>
                </a:solidFill>
              </a:rPr>
              <a:t>Warm</a:t>
            </a:r>
            <a:r>
              <a:rPr lang="en-US" dirty="0"/>
              <a:t> Currents:</a:t>
            </a:r>
          </a:p>
          <a:p>
            <a:pPr lvl="1"/>
            <a:r>
              <a:rPr lang="en-US" dirty="0"/>
              <a:t>An ocean </a:t>
            </a:r>
            <a:r>
              <a:rPr lang="en-US" u="sng" dirty="0"/>
              <a:t>current</a:t>
            </a:r>
            <a:r>
              <a:rPr lang="en-US" dirty="0"/>
              <a:t> 				</a:t>
            </a:r>
            <a:r>
              <a:rPr lang="en-US" u="sng" dirty="0">
                <a:solidFill>
                  <a:srgbClr val="FFFF00"/>
                </a:solidFill>
              </a:rPr>
              <a:t>beginning near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the 				</a:t>
            </a:r>
            <a:r>
              <a:rPr lang="en-US" u="sng" dirty="0">
                <a:solidFill>
                  <a:srgbClr val="FFFF00"/>
                </a:solidFill>
              </a:rPr>
              <a:t>equator</a:t>
            </a:r>
            <a:r>
              <a:rPr lang="en-US" u="sng" dirty="0"/>
              <a:t> moves warm 				water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When </a:t>
            </a:r>
            <a:r>
              <a:rPr lang="en-US" u="sng" dirty="0"/>
              <a:t>warm water </a:t>
            </a:r>
            <a:r>
              <a:rPr lang="en-US" dirty="0"/>
              <a:t>				moves </a:t>
            </a:r>
            <a:r>
              <a:rPr lang="en-US" u="sng" dirty="0"/>
              <a:t>in</a:t>
            </a:r>
            <a:r>
              <a:rPr lang="en-US" dirty="0"/>
              <a:t>to an </a:t>
            </a:r>
            <a:r>
              <a:rPr lang="en-US" u="sng" dirty="0"/>
              <a:t>area,</a:t>
            </a:r>
            <a:r>
              <a:rPr lang="en-US" dirty="0"/>
              <a:t> 				the local </a:t>
            </a:r>
            <a:r>
              <a:rPr lang="en-US" u="sng" dirty="0">
                <a:solidFill>
                  <a:srgbClr val="FFFF00"/>
                </a:solidFill>
              </a:rPr>
              <a:t>air</a:t>
            </a:r>
            <a:r>
              <a:rPr lang="en-US" dirty="0">
                <a:solidFill>
                  <a:srgbClr val="FFFF00"/>
                </a:solidFill>
              </a:rPr>
              <a:t> 				</a:t>
            </a:r>
            <a:r>
              <a:rPr lang="en-US" u="sng" dirty="0">
                <a:solidFill>
                  <a:srgbClr val="FFFF00"/>
                </a:solidFill>
              </a:rPr>
              <a:t>temperature increases</a:t>
            </a:r>
            <a:r>
              <a:rPr lang="en-US" dirty="0"/>
              <a:t>.</a:t>
            </a:r>
          </a:p>
        </p:txBody>
      </p:sp>
      <p:pic>
        <p:nvPicPr>
          <p:cNvPr id="5122" name="Picture 2" descr="http://tornado.sfsu.edu/Geosciences/classes/m407_707/Monteverdi/labs/Lab3_Oceanographers/eddies_files/image00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7" t="4218"/>
          <a:stretch/>
        </p:blipFill>
        <p:spPr bwMode="auto">
          <a:xfrm>
            <a:off x="5315195" y="2133600"/>
            <a:ext cx="3856879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0301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Oceans as Energy Transporters:  </a:t>
            </a:r>
            <a:br>
              <a:rPr lang="en-US" dirty="0"/>
            </a:br>
            <a:r>
              <a:rPr lang="en-US" dirty="0"/>
              <a:t>Cold Currents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Oceans move energy via currents.</a:t>
            </a:r>
          </a:p>
          <a:p>
            <a:r>
              <a:rPr lang="en-US" dirty="0">
                <a:solidFill>
                  <a:srgbClr val="FFFF00"/>
                </a:solidFill>
              </a:rPr>
              <a:t>Cold</a:t>
            </a:r>
            <a:r>
              <a:rPr lang="en-US" dirty="0"/>
              <a:t> Currents:</a:t>
            </a:r>
          </a:p>
          <a:p>
            <a:pPr lvl="1"/>
            <a:r>
              <a:rPr lang="en-US" dirty="0"/>
              <a:t>An ocean </a:t>
            </a:r>
            <a:r>
              <a:rPr lang="en-US" u="sng" dirty="0"/>
              <a:t>current </a:t>
            </a:r>
            <a:r>
              <a:rPr lang="en-US" u="sng" dirty="0">
                <a:solidFill>
                  <a:srgbClr val="FFFF00"/>
                </a:solidFill>
              </a:rPr>
              <a:t>beginning near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the Earth’s </a:t>
            </a:r>
            <a:r>
              <a:rPr lang="en-US" u="sng" dirty="0">
                <a:solidFill>
                  <a:srgbClr val="FFFF00"/>
                </a:solidFill>
              </a:rPr>
              <a:t>poles</a:t>
            </a:r>
            <a:r>
              <a:rPr lang="en-US" u="sng" dirty="0"/>
              <a:t> moves cold water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When </a:t>
            </a:r>
            <a:r>
              <a:rPr lang="en-US" u="sng" dirty="0"/>
              <a:t>cold water </a:t>
            </a:r>
            <a:r>
              <a:rPr lang="en-US" dirty="0"/>
              <a:t>					moves </a:t>
            </a:r>
            <a:r>
              <a:rPr lang="en-US" u="sng" dirty="0"/>
              <a:t>in</a:t>
            </a:r>
            <a:r>
              <a:rPr lang="en-US" dirty="0"/>
              <a:t>to an </a:t>
            </a:r>
            <a:r>
              <a:rPr lang="en-US" u="sng" dirty="0"/>
              <a:t>area</a:t>
            </a:r>
            <a:r>
              <a:rPr lang="en-US" dirty="0"/>
              <a:t>, 				the local </a:t>
            </a:r>
            <a:r>
              <a:rPr lang="en-US" u="sng" dirty="0">
                <a:solidFill>
                  <a:srgbClr val="FFFF00"/>
                </a:solidFill>
              </a:rPr>
              <a:t>air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				</a:t>
            </a:r>
            <a:r>
              <a:rPr lang="en-US" u="sng" dirty="0">
                <a:solidFill>
                  <a:srgbClr val="FFFF00"/>
                </a:solidFill>
              </a:rPr>
              <a:t>temperature</a:t>
            </a:r>
            <a:r>
              <a:rPr lang="en-US" dirty="0"/>
              <a:t> 				</a:t>
            </a:r>
            <a:r>
              <a:rPr lang="en-US" u="sng" dirty="0"/>
              <a:t>	</a:t>
            </a:r>
            <a:r>
              <a:rPr lang="en-US" dirty="0"/>
              <a:t>	</a:t>
            </a:r>
            <a:r>
              <a:rPr lang="en-US" u="sng" dirty="0">
                <a:solidFill>
                  <a:srgbClr val="FFFF00"/>
                </a:solidFill>
              </a:rPr>
              <a:t>decreases</a:t>
            </a:r>
            <a:r>
              <a:rPr lang="en-US" dirty="0"/>
              <a:t>.</a:t>
            </a:r>
          </a:p>
          <a:p>
            <a:pPr lvl="1"/>
            <a:endParaRPr lang="en-US" dirty="0"/>
          </a:p>
        </p:txBody>
      </p:sp>
      <p:pic>
        <p:nvPicPr>
          <p:cNvPr id="6146" name="Picture 2" descr="http://gregkyle.files.wordpress.com/2012/02/westc2-21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9" t="7646" r="3133" b="12643"/>
          <a:stretch/>
        </p:blipFill>
        <p:spPr bwMode="auto">
          <a:xfrm>
            <a:off x="5275493" y="3429000"/>
            <a:ext cx="3868507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003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Oceans as Energy Transporters: 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u="sng" dirty="0"/>
              <a:t>NC coast</a:t>
            </a:r>
            <a:r>
              <a:rPr lang="en-US" dirty="0"/>
              <a:t> is </a:t>
            </a:r>
            <a:r>
              <a:rPr lang="en-US" u="sng" dirty="0"/>
              <a:t>warmer than</a:t>
            </a:r>
            <a:r>
              <a:rPr lang="en-US" dirty="0"/>
              <a:t> the </a:t>
            </a:r>
            <a:r>
              <a:rPr lang="en-US" u="sng" dirty="0"/>
              <a:t>California coast at</a:t>
            </a:r>
            <a:r>
              <a:rPr lang="en-US" dirty="0"/>
              <a:t> the </a:t>
            </a:r>
            <a:r>
              <a:rPr lang="en-US" u="sng" dirty="0"/>
              <a:t>same latitude</a:t>
            </a:r>
            <a:r>
              <a:rPr lang="en-US" dirty="0"/>
              <a:t> because  . . .</a:t>
            </a:r>
          </a:p>
          <a:p>
            <a:pPr lvl="1"/>
            <a:r>
              <a:rPr lang="en-US" u="sng" dirty="0">
                <a:solidFill>
                  <a:srgbClr val="FFFF00"/>
                </a:solidFill>
              </a:rPr>
              <a:t>NC</a:t>
            </a:r>
            <a:r>
              <a:rPr lang="en-US" dirty="0"/>
              <a:t> is </a:t>
            </a:r>
            <a:r>
              <a:rPr lang="en-US" u="sng" dirty="0"/>
              <a:t>next to</a:t>
            </a:r>
            <a:r>
              <a:rPr lang="en-US" dirty="0"/>
              <a:t> the </a:t>
            </a:r>
            <a:r>
              <a:rPr lang="en-US" u="sng" dirty="0">
                <a:solidFill>
                  <a:srgbClr val="FFFF00"/>
                </a:solidFill>
              </a:rPr>
              <a:t>warm</a:t>
            </a:r>
            <a:r>
              <a:rPr lang="en-US" u="sng" dirty="0"/>
              <a:t> </a:t>
            </a:r>
            <a:r>
              <a:rPr lang="en-US" u="sng" dirty="0">
                <a:solidFill>
                  <a:srgbClr val="FFFF00"/>
                </a:solidFill>
              </a:rPr>
              <a:t>Gulf Stream </a:t>
            </a:r>
            <a:r>
              <a:rPr lang="en-US" dirty="0"/>
              <a:t>moving up </a:t>
            </a:r>
            <a:r>
              <a:rPr lang="en-US" u="sng" dirty="0"/>
              <a:t>from</a:t>
            </a:r>
            <a:r>
              <a:rPr lang="en-US" dirty="0"/>
              <a:t> the </a:t>
            </a:r>
            <a:r>
              <a:rPr lang="en-US" u="sng" dirty="0"/>
              <a:t>equator</a:t>
            </a:r>
            <a:r>
              <a:rPr lang="en-US" dirty="0"/>
              <a:t>.</a:t>
            </a:r>
          </a:p>
          <a:p>
            <a:pPr lvl="1"/>
            <a:r>
              <a:rPr lang="en-US" u="sng" dirty="0">
                <a:solidFill>
                  <a:srgbClr val="FFFF00"/>
                </a:solidFill>
              </a:rPr>
              <a:t>CA</a:t>
            </a:r>
            <a:r>
              <a:rPr lang="en-US" dirty="0"/>
              <a:t> is </a:t>
            </a:r>
            <a:r>
              <a:rPr lang="en-US" u="sng" dirty="0"/>
              <a:t>next to</a:t>
            </a:r>
            <a:r>
              <a:rPr lang="en-US" dirty="0"/>
              <a:t> the </a:t>
            </a:r>
            <a:r>
              <a:rPr lang="en-US" u="sng" dirty="0">
                <a:solidFill>
                  <a:srgbClr val="FFFF00"/>
                </a:solidFill>
              </a:rPr>
              <a:t>cold California current </a:t>
            </a:r>
            <a:r>
              <a:rPr lang="en-US" dirty="0"/>
              <a:t>moving down </a:t>
            </a:r>
            <a:r>
              <a:rPr lang="en-US" u="sng" dirty="0"/>
              <a:t>from Alaska</a:t>
            </a:r>
            <a:r>
              <a:rPr lang="en-US" dirty="0"/>
              <a:t>.</a:t>
            </a:r>
          </a:p>
        </p:txBody>
      </p:sp>
      <p:pic>
        <p:nvPicPr>
          <p:cNvPr id="4100" name="Picture 4" descr="http://media.treehugger.com/assets/images/2011/10/noaa-oceans-temps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47" r="11439" b="48640"/>
          <a:stretch/>
        </p:blipFill>
        <p:spPr bwMode="auto">
          <a:xfrm>
            <a:off x="3532534" y="4495800"/>
            <a:ext cx="5611466" cy="2374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121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Oceans as Heat Sinks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Heat sinks . . . </a:t>
            </a:r>
          </a:p>
          <a:p>
            <a:pPr lvl="1"/>
            <a:r>
              <a:rPr lang="en-US" dirty="0"/>
              <a:t>are objects/substances that </a:t>
            </a:r>
            <a:r>
              <a:rPr lang="en-US" u="sng" dirty="0">
                <a:solidFill>
                  <a:srgbClr val="FFFF00"/>
                </a:solidFill>
              </a:rPr>
              <a:t>store</a:t>
            </a:r>
            <a:r>
              <a:rPr lang="en-US" u="sng" dirty="0"/>
              <a:t> large amounts of </a:t>
            </a:r>
            <a:r>
              <a:rPr lang="en-US" u="sng" dirty="0">
                <a:solidFill>
                  <a:srgbClr val="FFFF00"/>
                </a:solidFill>
              </a:rPr>
              <a:t>energy</a:t>
            </a:r>
            <a:r>
              <a:rPr lang="en-US" dirty="0"/>
              <a:t>.</a:t>
            </a:r>
          </a:p>
          <a:p>
            <a:pPr lvl="1"/>
            <a:r>
              <a:rPr lang="en-US" u="sng" dirty="0"/>
              <a:t>have</a:t>
            </a:r>
            <a:r>
              <a:rPr lang="en-US" dirty="0"/>
              <a:t> a </a:t>
            </a:r>
            <a:r>
              <a:rPr lang="en-US" u="sng" dirty="0">
                <a:solidFill>
                  <a:srgbClr val="FFFF00"/>
                </a:solidFill>
              </a:rPr>
              <a:t>high specific heat capacity</a:t>
            </a:r>
            <a:r>
              <a:rPr lang="en-US" dirty="0"/>
              <a:t>.</a:t>
            </a:r>
          </a:p>
          <a:p>
            <a:pPr lvl="2"/>
            <a:r>
              <a:rPr lang="en-US" u="sng" dirty="0">
                <a:solidFill>
                  <a:srgbClr val="FFFF00"/>
                </a:solidFill>
              </a:rPr>
              <a:t>Specific heat capacity  = </a:t>
            </a:r>
            <a:r>
              <a:rPr lang="en-US" dirty="0"/>
              <a:t>amount of </a:t>
            </a:r>
            <a:r>
              <a:rPr lang="en-US" u="sng" dirty="0"/>
              <a:t>energy needed to raise</a:t>
            </a:r>
            <a:r>
              <a:rPr lang="en-US" dirty="0"/>
              <a:t> the </a:t>
            </a:r>
            <a:r>
              <a:rPr lang="en-US" u="sng" dirty="0"/>
              <a:t>temperature</a:t>
            </a:r>
            <a:r>
              <a:rPr lang="en-US" dirty="0"/>
              <a:t> of the substance.</a:t>
            </a:r>
          </a:p>
          <a:p>
            <a:pPr lvl="2"/>
            <a:r>
              <a:rPr lang="en-US" u="sng" dirty="0">
                <a:solidFill>
                  <a:srgbClr val="FFFF00"/>
                </a:solidFill>
              </a:rPr>
              <a:t>High</a:t>
            </a:r>
            <a:r>
              <a:rPr lang="en-US" u="sng" dirty="0"/>
              <a:t> s. h. c. = heats</a:t>
            </a:r>
            <a:r>
              <a:rPr lang="en-US" dirty="0"/>
              <a:t> up </a:t>
            </a:r>
            <a:r>
              <a:rPr lang="en-US" u="sng" dirty="0">
                <a:solidFill>
                  <a:srgbClr val="FFFF00"/>
                </a:solidFill>
              </a:rPr>
              <a:t>slowly</a:t>
            </a:r>
            <a:r>
              <a:rPr lang="en-US" u="sng" dirty="0"/>
              <a:t> &amp; cools</a:t>
            </a:r>
            <a:r>
              <a:rPr lang="en-US" dirty="0"/>
              <a:t> down </a:t>
            </a:r>
            <a:r>
              <a:rPr lang="en-US" u="sng" dirty="0"/>
              <a:t>slowly</a:t>
            </a:r>
            <a:r>
              <a:rPr lang="en-US" dirty="0"/>
              <a:t>.</a:t>
            </a:r>
          </a:p>
          <a:p>
            <a:pPr lvl="2"/>
            <a:r>
              <a:rPr lang="en-US" u="sng" dirty="0">
                <a:solidFill>
                  <a:srgbClr val="FFFF00"/>
                </a:solidFill>
              </a:rPr>
              <a:t>Low</a:t>
            </a:r>
            <a:r>
              <a:rPr lang="en-US" u="sng" dirty="0"/>
              <a:t> s. h. c. = heats</a:t>
            </a:r>
            <a:r>
              <a:rPr lang="en-US" dirty="0"/>
              <a:t> up </a:t>
            </a:r>
            <a:r>
              <a:rPr lang="en-US" u="sng" dirty="0">
                <a:solidFill>
                  <a:srgbClr val="FFFF00"/>
                </a:solidFill>
              </a:rPr>
              <a:t>quickly</a:t>
            </a:r>
            <a:r>
              <a:rPr lang="en-US" u="sng" dirty="0"/>
              <a:t> &amp; cools</a:t>
            </a:r>
            <a:r>
              <a:rPr lang="en-US" dirty="0"/>
              <a:t> down </a:t>
            </a:r>
            <a:r>
              <a:rPr lang="en-US" u="sng" dirty="0"/>
              <a:t>quickly</a:t>
            </a:r>
            <a:r>
              <a:rPr lang="en-US" dirty="0"/>
              <a:t>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922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Heat Sinks and Climate:  </a:t>
            </a:r>
            <a:br>
              <a:rPr lang="en-US" dirty="0"/>
            </a:br>
            <a:r>
              <a:rPr lang="en-US" dirty="0"/>
              <a:t>Temperature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>
                <a:solidFill>
                  <a:srgbClr val="FFFF00"/>
                </a:solidFill>
              </a:rPr>
              <a:t>Water = very high</a:t>
            </a:r>
            <a:r>
              <a:rPr lang="en-US" u="sng" dirty="0"/>
              <a:t> specific heat capacity</a:t>
            </a:r>
            <a:endParaRPr lang="en-US" dirty="0"/>
          </a:p>
          <a:p>
            <a:r>
              <a:rPr lang="en-US" u="sng" dirty="0"/>
              <a:t>Slow change</a:t>
            </a:r>
            <a:r>
              <a:rPr lang="en-US" dirty="0"/>
              <a:t> of </a:t>
            </a:r>
            <a:r>
              <a:rPr lang="en-US" u="sng" dirty="0"/>
              <a:t>ocean temp = slower temp change</a:t>
            </a:r>
            <a:r>
              <a:rPr lang="en-US" dirty="0"/>
              <a:t> of the air </a:t>
            </a:r>
            <a:r>
              <a:rPr lang="en-US" u="sng" dirty="0"/>
              <a:t>near by</a:t>
            </a:r>
            <a:r>
              <a:rPr lang="en-US" dirty="0"/>
              <a:t>.</a:t>
            </a:r>
          </a:p>
        </p:txBody>
      </p:sp>
      <p:sp>
        <p:nvSpPr>
          <p:cNvPr id="4" name="AutoShape 2" descr="data:image/jpeg;base64,/9j/4AAQSkZJRgABAQAAAQABAAD/2wCEAAkGBhQSERUUExIRFBUWFRQXGBYVFRcYFxYZGRwXFxYWFxYXICYeHRkkGhUXIC8hJCcpLSwsFx8xNTAsNSYrLCkBCQoKDgwOGg8PGjIlHyQtKjQsLCopMCwsLCwsKiwsLCwsLCwsLCwsLCksLCwsLCwsLy8sLCwsLSwuLCwsLC8sLP/AABEIAK8BHwMBIgACEQEDEQH/xAAbAAACAwEBAQAAAAAAAAAAAAAEBQADBgECB//EAE0QAAIBAgMDBQsIBwYGAwEAAAECAwARBBIhBRMxBiJBUVMUIzIzUmFxc5Oy0hVCQ4GRodHTNGJyg6OxswckkpTBwhZEVILh8Rei8GP/xAAZAQEAAwEBAAAAAAAAAAAAAAAAAQMEAgX/xAA4EQABAwEGAQoGAQQDAQAAAAABAAIRAwQSITFBUZETMmFxgaGx0eHwBRQVIlJywVNikrIkouIj/9oADAMBAAIRAxEAPwD7JUqVK5XSlSpUoilSpUoilSpUoiox+NWGJ5XNkjRnY9QUFj9wpTye5ZQYvD78EwgSbplnKoyvplU62uwZSBfXMKF/tE2bPicJ3Nh1N55Yo5H0IiizBpHYEi4sALDjcis7FyHxWfHYeZxPHi8OkizrEkKx4mLSMbtWNjzUa442oNZ96+Heh0X0CbacSFw0sSmNQzhpFBRTwZ7nmqes2FeG21AEWQzwBHvkcypke1ycrXs1gDwPQa+cbS5H4zEYNppInGJlxkM80KtHnMUK7pEUveMsAM4DXBza8K5guQchTCK+GlMfyi88kUzwyFI8mUM6xqiKGZQSi5h5zepj+P48+5RP8/z77V9GG3cPeNe6MPmlAMY30d5AdAYxe7AnTS9esRtqBGKPiIEZQpKtKisAxAUlSbgEkAE8bjrr5by05GYqXETbnBDdh8K0LQrh1BjQKHDFu+ZhbREyrYEm9J+VKRxvjYniw0s8m0Y5Y5hNA0oRpEtCIwTMHXVStgLFj0C5uJHvbz7kOHvrX235Ti3u53sW9tm3Wdd5br3d81vPahtv7ZbDR7wYeecC5YQ5LooFyzZ2XTTovXzvD8hMQNpM7xYg/wB/bEriFlw6xCPwhcmNpi4HM3dwp6xX0rbMJfDzKouzRSKAOklSANfPXJ5sjNSOdCV7G5ZJNDv5YpMJCVRklxLwojh/BysHPm42400xG28PGAXxECArnBeVFBS4AcEnVbsBfhqOuvnm2uR+JfB7KG6mbuaLLNDEYd4GMQQMomBjbKQQb9B0qnCf2fSf3dZcKzpHs/GKFleObdyyOWjjzBUGYBjay2W9gdL107CY94FQNOxfShtiDn9/g72oaTvqd7Ui4Z9eaCNbmwruE2rDKWEU0MhTwwkiOU/aCk5eB49VfJcTyQkwuEZ+5hEF2JLHMwCDv5ZGIfKbs1gTfX01eOR2IxKMcPg1wI+TTASGjAxMjFGWxjOq2U89rHUXodfe/jHegMx728+5fUItuYdozIuIw7RqQpkWWMoCbAKXByg3I0J6RVb8o8KFznFYUIWKBjPEFLDigbNbMOkca+YjkLOcFjAmGxSNKuFQRyyYa8mSRWciOBFVQozAMWJOugply95HSyOseFwUe57mkVTCmGUrKSDZjKLIhAF2QZja16HBBitpNyvwy4wYRpUEpiaU3ZAoAIspJPhkEtbyVJ4UeNqw8zv0PfFZk74nPVRdmTXnKBqSLgCvnWG5IzLNhmODLX2SMKz2ivDiMoUPISb6AZcy3Nj1UNszYeOY7PV8DLEuEweMgZ2eI5neEotgrXCkhQCeknquRH8/z5Digx99XrwX0leUOGKswxOGKoFZmE0ZCq3gsxzWAPQTxr3PtuBI1lfEQLE9ssjSoqNe5GVycp0B4Hor5tiP7P5BsvAImGKyRPG+JjiEImk0cE5pAUdlL3Ae4sTahNo8gJ+5MOEw2KzLLinA3mFmeES5fCgZEiYNkvZWGQni1DhKDRfX45AwBUgggEEG4IOoII4i1dpLyLwUsOAw8c6RxyKlmSMAKupIAAuL2IvbS96dUIgoMlKlSpUKVKlSpRFKlSpRFKlSpREDJt2BeMq+MMWl2s4tdTlBta4uToL6kVQ/KnDC95RoXHgSfMF2IsuotwI0J0BJ0oTHcnGYtkMah3kzCxFo5RGHK2Ft5dL9RzG5qn/hDPHIsu6Z92YomGbmrldQzdOY5zcC40BBvRRqtBhMYsi5lDgXI58ckbafqSqrfdV1BjZaLGEQyRqpJGSRwdb8WvcjXpNZ3ANI0UbGfEXZEY99biVBP3mqK9oZRALpxVtKk6pgFrqlZjI/b4j2r/jVGHeQtIDPiLK4A763ApG382NZh8QpHQ8PVXfKP6FrqlZjI/b4j2r/AI1RM8gkjUT4izZ799boAIoPiNI6Hh6obI8bLXVKzGR+3xHtX/Gh9oPIkUjLPiLqjEd9biASKD4hSJiDw9UNkeBOC19SsyUft8R7V/xrmV+3xHtX/Go+o0tjwHmp+UqdHvsWnoU7KhMm9MMJl075u03mgsOfbNw041m8G8jKSZ8RpJKvjW4K7KPuAq/I/b4j2r/jUn4jSBiDw9VAsjyNFp6lZHPJvcu/xFt3m8a3HNb+VX5H7fEe1f8AGh+I0hoeHqgsjzstPUrI4x5FAInxGskS+Nbgzqp+4mr8r9viPav+NPqFKJg8PVPlHzGC0k0SupVlVlIsVYAgjpBB0Ir0qgAAAADQAaADqArNBH7fEe1f8aG2e8jxRs0+IuyKT31uJAJp9RpRMHh6p8o+YwWvqVmMj9viPav+NUQvIZJFM+IsuS3fW6Rc0HxGkdDw9UNkeNlrqlZjI/b4j2r/AI1RiHkDRgT4izOwPfW4BJG/mooPiNI6Hh6obI8bLXVKzGR+3xHtX/GqMc0ixSMJ8RdUdh31uIUkfeKD4jSJiDw9UNkeBOC11SswFft8R7V/xqZH7fEe1f8AGo+o0tjwHmp+UqdHvsWnqVkcI8jZ7z4jSRlHfW4C1qvyP2+I9q/41J+I0gYg8PVQLI87LT1KQ7IkcYjKZJXUxSGzuWFw8QBF+GjN9tPq2UqgqsD25FZ3sLHXSpUqVKsXKlSpUoiGxm0o4iodrZzYWVm9JOUHKouLsbAXFyL0E/KrDC95eBceLl+YLsRZdV6mGjHQEnSpyh2KcQEClVsSGJMgbI1swXIQG4DmsCp0J4agf8IZo5Fk3TPuzFE9m5iZXUMb65iHN7XGgtRQn2GxiyJmUSAai0kckTafqSqrfXas1svxEXqovdWtANlRrGI0zxqpJAjkdeN+JBuRrwNZbZuABhiOebWKPhLIB4I4AGvO+IAFrVsshIJTKhcJ4c3rF/pRV35OHlz+2k+KhsLgBnl582jr9LJ2cR111415bWNg4+5C2lxkJlQuI8bF+990V35OHlz+2k+Khp8AN7Fz5td59LJ5I4G+lGsbOe/gjnGEyoTa/iJfVv7pr18nDy5/bSfFQu1cABBKc82kb8ZZCOB4gmjGNvDFHOMFNG4n0muGh22cLnnz8e2k+KuHZw8uf20nxVzcbuurxXNneC3rZ/6j0VS3AYAFW583jZhpLIOEjjr40T8nDy5/bSfFXT2NvHFctcYC5/zH7n/fRVLe4Bv7Z5vFX8bJfwuu/Cifk4eXP7aT4qOY3DFA4rm0fBX1sH9RKKFI9ryRRgAzSls8ZyiaRjYOpOl+NgSPRVQxbN4uHGMOtppFB+01ybkRK5NWCZWiXiPSKD2R4iL1ae6KVB5xxw+It5sUxP8AOqcFj40RFl7rjsqi5eTKbAaix0H1VH2RE93WuBXaTgVpqFw/jZf3XumqsNFHILpNK3onk+8ZrivEGAG9l582m7+lk8k8TfWu2tbBx9yFaXEwmVC4vxkPrG/pS135OHlz+2k+KhsVgBnh582rt9LJ2cp0104Uaxs57+COcYTKhtqeIl9VJ7rVPk4eXP7aT4qG2lgAIZTnm0jk4yyEeCeIJoxjbwxRzjBTFa7Qo2cPLn9tJ8Vd+Th5c/tpPirm43ddXiuYD6T1r/6UVS3A4AHec+bxrjSWQdXn40T8nDy5/bSfFXTmNnNctcYRuzP0oeol9+CvOP2tiDiWhw7YFiFVt28h3wBAJJjVrgaixtwIrzsXDhMULM5vBL4Ts3z4OGYm1DbU5P4iSeUosIUy7+OR2JOcYVcOI92BcAuLsb6qLWvw9mzsvUGiSM8usrza5/8AofeiubH7QDiMjZ4ci4Qu2YjnG4XNf5jf4T1GvUmL2itsy4AZiFW7uMzEEhRdtTYE28xpHh+SOKQEyO2VI5clpDLIh/vjIVSNFBYb2DRVF8uWxAALifk7LPhMPHKSJN6s89pGUgssjOiMutg0gSwI5oNW8h/cePoqZXpsfjwrORs8ImbOxdsqZL58zZrC1je/C1ac18s2pyWx7FImZ5HkhmUsJJzGhaPFqS7Zd1Znlh4nMN2LLY19B2Ds9oImjYk2lmKXdnO7Z2aMFm1JykcasYy5qT1pKIx2044cu8YjMbCys31nKDlUdLNYC4uaCk5V4YXvIdC/0cvzBdiLJqvQGGjHRSTpXdvbHafd5WQZGvzgdOFnS30i20vpzjQH/CAaORZN07mMxRPlPMTK6Am+uYhze2mgrtQnmGxiyJmUSAai0kckTafqSqrfXas5svxEXqovcWn42TGsYjQNGikkCN3j436UIJGvCsxs3Z4MMRzTaxRnSaUDwV4ANYVitgBAWqzEglMaFwnjJvWL/Sirvycvlz+3l+KhsLgBnm502jr9NL2UR152vGvPDBitZJwTKhcR42H977orvycvlz+3l+Khp8AN7Fzptd59NL5I4HNpRrBPHwQkplQm1/ES+rf3TXr5OXy5/by/FQu1cABBKc02kb8ZpSOB4gtY0awSEcTCaNxPpNcNDts5bnnz8T9PL8VcOzl8uf28vxVzcC6vFc2d4Letn/qvRVKsNhkVHZpJVAlm138oGkjjyuP86EGec2gM6J0yvLLr+wpbX66Pugri/ARmP2ksUwvdiYrBVF2JzXtXjuWefxj7lPITwj+01e8LsVI5bhpCxTVs7Asb8TY/dTDucdb/AON/xqstvZrz6tszDUGmyYowMqKDnj1OrXzqb3OtMKSbW23BDZTI7PmXmI7s2hBOgNgbddqFG0cXJ4rCug6GmmYH/DcGuoAEBG2K01RfcIbu4ho7JiexaYVRhReNQbWyrofRSER7R6sMfMJJr/bmqqDa2IjUb3CTFbDnQys2luOUHSkCFP06oeY9jjsHie8iexN8TsCJjmAMbeVGcp+zhQsbzYd3LAzpzczLo4AGnN6dK9YDlBh5TlEro3kSO6N95sfqNMY4BmbV/m/Pbq9Nc3BoqX/MWV12o0g7Fe8HjklXMjAj7x5iOg1Xi/GQ+sb+lLQuM2GDd4maOTygzc7zNrf6xQkJDyRo5mSRXbMpmlOm7k5yHNwv0jrt010yJh3T4LdTtIqiNU/obaniJfVS+61T5OXy5/by/FQ+0sABDKc02kch1mlI8FuILWNWNYJC0OJhMVqUMNnL5c/t5fiqfJy+XP7eX4qi4F1eK5gPpPXSf6UVS3BYAHec6bxrjSaUdXU3Hz0T8nL5c/t5fiqXMErkEwjdmfpQ9RL78FPqzmxsOExQsXN4JfCd3+fBwzE2+qtJb0161mEUh71WCsfvPvRcqV3Keo/ZUynqP2VeqZXKldynqP2VyilC47asUOXeypHmNlzkDMdNBfp1H21U/KHDC98RCLF1PPXQxjNIOPFRqeqr8ZAzmMA2USKz6kEhbkAW487L9lZ3/hFnikEgTeCIxRFZJALBXAd7AaksDYhspUEG/AoWiwmPjmTPE6yLqMym4uOIvWd2X4iH1UXuLT47OyxhElnUKSbmTeOb30L4gSEjXrrM7NwbGGI76Yd6j0G6sOaugvHestpEgLRQMEplahcJ4yb1i/0oqncLdvN/B/LobC4Ns83fpvDXste9RHXvfntp1VkDM1qLkztQuI8bD+990VO4W7eb+D+XQ0+Dbexd+m+l7LTmjh3ugYhcmdqD2x+jy+rf3TXruFu3m/g/l0LtbCEQSnfTG0b6HdWOh0NowaBgBzQuwTVhqfSaV4rbHOMcK72Tpt4CftN/pQqRyYhjllmEGoLNuw0n7GVFIXz0dhNkiIBUklCjotFY+k7u5+2qIvZHDfyVVSuGCSgtnbHD3eY7xhJLzfo1IdgxC+c3OvXToCh8PCbHnv4T+R5Tfq0oxe2GdzFhS0sg8Jzk3Uf7TBdT5h/4qC0DJYWCrajdYMBnoANyffQjtp7Xjw7ZpDqUsqgXZjfgq9NAdyYnFayscNEfo0PfWH67dHo+6r9nbAEcud5HkmK3Mhy6G9rICDlHopruD5b/AP0+Gl2VZ8xSs2FAXnfmR/q05dZx2DUFhtjRQKBHGqnPHzuLHnLxY60xrN7d5VwQER72SaXMtoogjvoQdbLYH0n6jQQxe1Z9YoY8MvQcQys9v2VW4PpFelT+F1nMD3wxpyLzdnqBxPYCsFSs+o4veSSdTiVsl41Tg/Fp+yv8hWXGxtq/9fAD1bhLfblqiFdrRqpBw2IWwsqkRva3WwArv6Y04Nr0yf2I73NA71XK1WP2TFMLSxq/nI1+phqKSpsqfDMxwz7xBlvDKdeHzH6KEh5cKjBMZHisIx6XVWjPodU/0t560WCkWTM0cxdTlsylCDp1hbVltFgr2fGq2AcjmD1ESD2FbaNuq0m3Oc38XYjhp1iD0rxsrbaT3ADJIvhROLOv1dI89etp4ISFLEo4Y5XHFTlY/WLgXFV7S2Cstmzusq+BIMt1PnsBdfMaG2fjXZxFMzLOhJIGXK65WtJHzfBPV0VjuzgV3Upse3lrPIjNurekHVveMjuTsBtAlt3KAso6PmuPKTzeboq7aniJfVS+41VYzZQlADO9wbqRlBU9YIUGlGNmkjSRJ5ZdUkCOojyPzTZTzLgnhx6eNdMMEB3FX0bUHiHZrSLwrtqEXBN2838H8uu9wt2838H8urri2XlMB9J66T/bRVqWYHBt3zv03jX7LXhrrHxonuFu3m/g/l1JZioDsEZs39KHqJffgpXyn2NC+MhDti80+YExShUjCBQpKlSecSo48TTDY8BXFC7u94JfCyac+DhkVfvvTHHcn4ZpUmdSZI8mRtLplfPddNC3BusADTjW6mwGmAVQLRUo1S+mYKxWK2Rs2NVd8di1VghBMjW54Zlv3vTmoxN7ZQOda4rydl7N6cbjQLzLmZnVc0IZpVzmLLdQrG1+g1qTyKgtYGVe/vPcMLhnXIyC6myZdBbnLxDA61VjeQeHkH0lwkigFhZs+/0YhcwF8TL4JHEXuVFuuQp7K76pa/6hWdwWydmyyRxpjcYXkzZFLspJUupBzRCxvFILGxORrcK+j1muT/ItcOyyPK7zAyFmB5r5nlkGbMCxsZ5Nbi99QbLbSV21jW80LPXtVa0RyrpjJUYvaEcWXeSImZgq5jbMx4Aeehn5RYYXviIRYup5w0MYzOP+0amh9v7KklMbRMVZCw8a8dg2XncwHPbL4tua17Glx5Il45BIE3giMUJWSQCwVwHewHOJYEizWKgg34dLMtDhMfHMmeJw66jMOFxxrP7L8RD6qL3Fp4dnWjCJJOoUk33hkc8dC8+diNeus1s3BEwxd+mHeotBurDmroLx8KprCYV1ExKZULhPGTesT+lDXe4T28/8L8uhcLgjnm79No69lr3qI69789vqFUBivLkzoXEeOh/e+6K73Ce3n/hfl0r2qxjkjAknkfn2QGLNqAAfA0B6zXJAaJJQuTjF4tY1LOwUD/8AWA6TSXGwSYiN3cFECsY4+BY2OVpP9BV2H2IzFXnldpBwy5LJ5rFSCfPajMTARG3fJDzW45NdOmyiqCL3Oy28/JZq1pDMBmjCOgaDo9HRQ2P2jHCheRgq/eT1AcSaXbV2rkfdRGSWc8EBSy/rSNl5orzguTpzCXESNLMOB0yJ5kUi312qs4rgURHLWowDkBzndWw/uPYChoYJsYDmLQYcsxyjSWQFiecfmjotT7CYNIkCRqFUdA/n5z568QQmx57+G/k+U36tKdubfELCKIyz4lxzIUKXH60hy8xPOf8AyL6NmfWfcpiT7xJyAGpOAVFe1uqtDGi6wZNGXWdSek9wwR21tsRYa8kzhVyWA4sxv4KrxJ81I+5sXtDWRnwWGPCNf0iUfrt8wHq+46Vfsrkw2+E2Ll32IyXFrZIdbZY1It/3Wua0L4Qn6WUejd/6oa9JrqdlwoQ5/wCZGA/QH/YjqAzNNOi6plkl+C2HBhEUQxKl3iBbizEuo5znU6mmwFLcfgjlXv0x77Dx3XaJrpHxokYE9vP/AAvy6yPDqjr9RxJOZOJW9lmY3MSi1Go9IoTZbXhjJ4mND9oFelwJuO/z8R2X5dB7JwZMER30w72mg3VhzRwul645IQrTSp/imMsAZSrKGU8QwBB+o1lJuRxikeTASdzSDKTHqYJNL2ZOj0jh0CtL3Ce3n/hfl0Nh8Gd7L36bTddnrzTx5n8rVooVatnnk3YHMHFp6wcCs9Syg83BB7F5S7x9xiIzBiQPAJusg8qJvnDzcfTRe2dnb3d2bJIrEpIOKnKx+tTYXHTXnbPJ1MSgV2kupzI4Kh426GVgtwb/AG0BsjHyGQYfEOwxCEm4yhZo8rWlQZfqYdBqK1CnWaatEQRzm7dLdbu4OLdyMRka+pZ3hwwI99oOu+SZbK2oZLxyAJMnhp0HqdOtDRWOjDRuCARlbQ+g0FtPYe9syyOkqeBJzbr5iABdT1UDBtY86HEFo5srW8Hdy6HVGy9PVx1+zzY0K1Pois01bOMuc3UdI3b3t13JQSTDarmlh6V4vGP1fKXzU0w2KWRQyMGU9I//AHGvIgPlyf8A1+GlmI2M8d3gkkzE3dSUGf0czKG89umumy3LLby8uGy7s9pvfa7NMMB9J66T/bRVJtjrvFciadTvGup3WYcPCGTj+FMO4T28/wDC/LrUAHYgrWHIvZ36UPUS+/BT2s7siArihd3e8Evh5dOfBwyqK5tn+0LA4SYwzzlJFCkru5G0YBhqqkcCK9CzUKlb7KTS47AT4LLVcA4krR1Kx/8A8u7M/wCpPsZvgqf/AC7sz/qT7Gb4K2/TLZ/Rd/ifJVX27rYVKx4/tc2Z/wBSfYzfBWxqitZq1COVYWzlIInipDgckNjNoxxZd44XO2Vb35zcbAAUM/KTDC98RELFwdelBmcfUNa8bd2dJLu93YMrXz72WMpf5wEeknq35p6T1qjyQLxyCQR7wRGKFleQAKFdQ72Asxz3Is1ioIN+GdStDhcckyZ42zLqL2I1HHRgDSDZfiIfVRe4tPDs4CMIsk6gEm+8Z3PHRnmzsRr11h4dm4zdpkxAAyJzSFGXmjm+CeHDj0VTWfdjAnqVjHRmtLQC4pI2nZ2CjeLqT/8Ayh4Uui2djSedigo8wVj7g/nXqDk2hd2keR3DCzEjXmIdQwI4k281qzGqTzW8fLNS6s1uZV3yjLPpAuRO2ce4vT9f3VbhtlJE6EXLneZnbVmuBxPV5qMGHNvDk+1fhoHamLSDK8krgc63Akm3BRbU1VrJOPvLbxWU16lZwZSBk7ZlM2a2p0A6f9azuO2s+IDphtIwCHnPDzrEPnN5/wD3XI9my4vWcyRwcVhuM7dRkIAsP1abTYMJEVUsFVCAoygAW4WA4VzEq0ilZM4fU2za3r0cejmjW9kPWzdkx4dSqA3JuzNq7nrZumi6Ex0yQo0kszIi8WYqB7vHzVmUWfaPBpoMEek2E2JHmsOZGfvH3bbPYzVF9xusGbj4Dc9A7YGKwVKj6ry95knVXTbelxDvh8Da4dxLiSLxxXYmyeXJY8OAuPOQ52FydiwqnJdnfWSVzeSQ9bN/pw/nU2VstEi3cReNEeRQqZRbK7L0qeNr3ovuA9tP/ij+Ctb3gs5KkLrO93S4+Dch0nE6qNn1fwXP+Y/c/wC+iqWdxHf2303iuN0v4fDwOFFdwHtp/wDFH8FUXFuBhc2h4Keug/qpRQpZj8Ecq9+mPfYOJTpkQX8DjRIwB7af7Y/gpdSUYnEekUFsf9Hi9XH7or2mANx36fiPnR/BQeycETBEd7MO9poClhzRwulLqSmlC4fxs37r3TXe4D20/wDij+ChcPgjvZe/TabrpTXmnjzKXUlM6Tco9l77dZGyTK7GKS3gMEdiD05Gy2YdP1CmHcB7af8AxR/BQuKwR3kPfptXbpTTvUp05nmt9ZrpkscHNzHvgdRqFxUaHiCubC2zv1Idd3NGcssV/AbrB6UPEHpFXbXwCTRMsihgFYjrBANiD0Glu2eTTkifDyuuJQWDOVyyLxMUllHNPQeg/dXszbyzrJG5kixCI28gcrmFgdV05yecdFLRZA5prUR9uo/H/wA7HTI44nzSKlB4c0wRkQujET4PxmafD9oBeWIfrj5y+f8A9U9w2KWRQ6MGU8COFcEH67/avw0lxOwnhJlwjEEm7wkgLJ+zpZX+qvLghbOUpWvnwypvk13X+J6RhuBiUU+yiWeSJsku8bX5rDTmuOkefjVmG24M2SYbmTqbwW86twtVexsasysVeRWDHMjZQ6H9YW++icZspZRld5COq6fbquh9FWDdp8j73XIrPouNOsIIR+zv0lfUS+/BSbam3TFjJu+h8kljhyiPaEYVJ3mCqBJcPfUtY5so1tRvJ3Zaw4myM5UwSc1jcLZ4eHpv9wrUZBe9hfrtr9tehScboJXZcHGQvneD5YyyyKViiuqOWjTdsshQ424XLmsSMOpFnYXsL2Bu32tyhK4OLFJElmkd1QKLyxCLESRg3BILiNDprr9VambCqyshGjKVNrqbEEGxWxGhOoIIr3HCFUKoAVQAABoABYADzDSrbxULAvy+K2vDhXChnd4ychijllhlmQ+SLQsNToz6mwrc4CZnijdgFZo0ZgOALKCQL9AJIq7djqHC3AcOr0V2oJlFx5ANSQBcDUganQDXpJ0odtqQi95oRYspvImhQZnB14qNSOgaml/KTZMs4i3bRDdyI5WRGYMVZCrAq62KgMRe/HoIFJ25INJFJnQrIsTRxhXWztlYGU205xZTrYgrrppUItXhcbHKmeKSORdRmjdXW44jMpIpDhPFp+wn8hThcCyxhEmkuCSXcI7Ne+huoH3dFYeDYGIVF3WOkAKqcsih7aDS56PqrNaNICg0adXB9QMOkgkH/EGOC0tqFbEKm8Z2VVDDViAPATpNKPkfGt4WOAH6kQv9ulV4fkbGXZpZJZmBAvIcw8FTw+usv3aBR8tZaeNSuD0MaSeLg0ePUrZeUxlJTBxmZuBka6xL5yTx9H86swWwssqSzOZpjm5x8FNNBGvQPPTWPDFQArWA4AIgA9AAqnFvkszyhVAclmCgKABck1IpkncripbQ1pp2dtwHMzLj1nDDoAA3lG1n+UnKiOEGFAZsQynLDHqRpxc/MXp1oAbUxOOYrhGMWH1DYp0AZ+sQLa//AHH7ranR8mUwmGl3LMGKOzyMFaSQ2J57kXr2GWNlDG0Yu/AafudP1H3b3VjZTc/JVYLkvJPIJ8eyyuDdIF8RD9Xz285++tRlodsLJc9/PE/Rx/hXk4WTtz7OP8Kmo59Ugv0yAwAGwGnidcV6FOk1mOqmzvBf10/9WSi7UrwGGkytaYjvs/0cfaPc8OnjRXcsvbn2cf4VXdV0rn/Mfuf99F2pX3NJv/HG+547uPy+FrUV3LL259nH+FLqSptHwU9dB/VSiQKW4/DSZVvMT32D6OPtEseHRxogYWTtz7OP8KXUlGINR6RQWx/0eL1cfuivaYWW47+eI+jj/Cg9k4eTcRWmIG7TTdxm3NGlyKXUlNbUJh/HTfuvdNd7ll7c+zj/AAoXD4aTey9+P0Wu7j15p81LqSmlqExfjIfWP/Smrvcsvbn2cf4ULisNJvIe/Hw2t3uPTvUvm6tPrpdSU0tSTlTyfhxETO4KvGjskqHLImUFtG6tOBpj3LL259nH+FDbSw0m5lvMSN1Lpu49eY2mgqym59N15hghQ4BwgpEm3sRgiExy7yHQLi410HVvkHgnzj7+NanDzrIodGVlYXDKQQR5iKqODcixmJBFiDFHYjpB04VnMRyanwZaXANdSbvhWsEbrMXQj+bgfqArqpRpWnZj+DD1/genm/qvOq0SzEZJnjNhiRmljYxTqzASL0jTmuPnLVMXKUxEJjIzE3ASLcxP5wej0fyr3ye20uJVskjK6sc8TqokQ8Ocvp6eFNJcKWBVmDA8QUQg+kEV5FWg+k8tcIIzBV9K2NLRStDbzRkZhzeo44dBBG0K/ZE6viFZWVgYJdVII8ODpFaCslya2HHh8WxjFs8L3HRzXhtYdHhGnOPlYObMw0HAnqq5r7lMErtzqbBNMkt0kQe4nxTSpSPuhvKb7TU7obym+01HzA2VXzA2TypSMTt5Tfaae1bTqX1aypfVM+LRMud0TMwVczBczHgq3OrHqGtUtteEXvPCLF1N5E0KDM6nXQqupHQNTQ3KDCvIiqkYYlhzsyrksQbkHVk01VTc6fUjPJFpIpM6ZZFiaKLLILOcrjeNbTnFlNjqCutWLtanCY6OZM8UkciajNG6utxxGZSRekWE8Wn7CfyFOO4WWMKs8uhJzvkkdhroS62+7or5zgv7PwsaNh8ZjIMyI2UPmQZgD4OnX11bToU6s333dvtJHbGI4FZbQ0mIWzqlGAMhJAAYXJ0A5icTWZ/4PxvA7Wnt5olB+3PVEX9nUUrv3RicXOUZRZ5OaSURr2/7rceirhYKA51af1Y6f+10d6zCm46JhtHl1h0bdw5sVMeEcHO187jmgefWg02BNipY22gVyksUwqHvaZRe8jfPbXhw/lT7Z/J5YBlgYRL1LFFr6SVufrJruIw0m9i7+30uuSLTmj9WtDTToD/jtIP5HF3Zo3sx/uWlln1cmSRhQAAAALAAWAHQABwFC7Z/R5fVv7pr13LJ27+zi+GhNrYaQQS3nYjdvpki10Omi3rPdgLUIAgJs/E+k1w0M+Fkuf7w/E/RxfDXDhZO3f2cXw1N1TKmzvBf10/9WSiqV7Pw0mVu/uO+z/Mi7R7nVenjRXcsnbv7OL4agNSVz/mP3P8Avoulfc0m/wDHtfc8ckXl8PBtRXcsnbv7OL4aXUlTaPgp67D/ANVKKFK9oYaTKvf3PfYPmRdoljovRxooYWTt39nF8NLqSi04j0igtjfo8Pq4/dFe0wslx/eH4j6OL4aD2RhpDBFadgN2mmSLTmjTVb0upKa0JhvHTfuvdNd7lk7d/ZxfDQuHw0m9l7+30WuSLXmn9Wl1JTShMX4yH1j/ANKau9yydu/s4vhoXFYaTeQ9/bw2+ZFp3qX9X6vrpdSU0oXaviJvVS+41TuWTt39nF8NDbTw0m4lvO571Lpki15jaaLQtSUyXhXaEXCydu/s4vhrvcsnbv7OL4am6kpJtDkwmIZ5UZoMQkrhJ4/C0tYOPnr5jQY5U4jCc3HwEoNBiYAWjPndOKn8eFPcBhpO+d/Yd+f5kWvDXVaJODk6Z2P7uL4asD5aGVG3mjKcCP1dp1GW9Cy1KAOLV45ObXhxE4aGVJBuJb5TqLvBbMOI4Hj1U3x2GYuSFJFhWZXY3c5xL4VAs74LFFd2iqTIu73VlAy5szdVedtcpjI7PBicuGAgXNn3KGS2LeSPflGCPbue6sNSAhsbisFekwm6yY6Ynuw96LptOWBpWh7jfyTU7jfyTQG1uVLwjBALc4gwhxMoVgHaCM3IdQJAZgSoRr5W0UAkLcXy7nEaskUF98IG3jMq71ELTKCWHFsqLxNw2jmwrN8u3dOQbutCMG/kmnVfP8V/aDiIyt4oGzLiWVFDglYxid0QxcksWwxDKqEKHXnAkA3bD5dzz4iKMx4Yq29uys4z5HxCBoQxzEWgQnmnSYXK83NaymGZLtjAzJbm9S9JOVGF3ixruGlvIOeqqxgA1MihmFn0yhhqtyeixQPyQaSKUmN0dUkVVtFaaVkdZJdQb57prcE2IbTQ9qxbljpWc2V4iH1UXuLTHBbIMEIihaNbFiSYEAN7/MgMSg8NbdH10Hs7Y04hjBliUiOMFTAxK2UAgkTAEjherqTg0mVBlW0Jg/GT+sT+lDR3yTN20PsH/OobC7FnzyneRC7qQdwxzDdxi4Am01BFj0qT01fyrFEFXUJifHQ/vfdFHfJE3bQ/5d/zqGn2LOZYjvYiBvLnctZbgWuN9rfzUNZiQVdQe2f0eb1cnumj/kibtof8u/51C7T2LO0MgEsTEo4CiFgWJB0BMxAJ66GqyEgoh+J9Jrhr2dkza9+h/wAu/wCdXPkmbtofYP8AnVPLMSCgtm+C/rsR/VkouqcDsWcK15Yl75MdYGNwZHIOk3Ag3A6AaJ+SZu2h/wAu/wCdUCqyEgoH/mP3P++i6p+RZ99fexW3Vs25a1818tt9e/Teifkmbtof8u/51BWYkFBbS8FPXQf1UooVTjtjTlVtLE1pITYQsLASISdZuAAuR02tRA2TN20PsH/OpyrJSCuJxHpFBbG/R4fVR+6KPGyZu2h9g/51DbM2LOsMYMkSkIgKmFiVsALEiYAkddOVZKQVdQmG8dN+6900d8kzdtD7B/zqHg2LPvZDvYgDu7HcMQ1gQbDfXFqcsxIKtoTGeMg9Y/8ASmo75Jm7aH/Lv+dQ2J2NOXiIliNnYk7lhlG7kFyN9rqQLDpYHooarEgq6hdq+Im9VL7jUb8kTdtD/l3/ADqH2jsacwyASxMTHIAogYFiVIsCZiATwuaGqyEgqxeFdr0NkTdtD7B/zq78kzdtD7B/zqnlmJBQOz/pfXSf7aLqrBbEnG875ELyuR3hjcG3OFptAeqiPkmbtof8u/51QKzEgqvBfpS+ol9+CnlKMFs6RMQGdldd1It1QpYl4SAbu17hT1eCeum1ZqhDnSF0F2peuVKrUrkiBgQb2IINiRodDqNR6RVOBwKQoEjXKoJNrk3JJLEkkkkkkkkkm9X1KIpUqVKIpSTlDtMI8MYZhIZUcKAbui584UA862hI869dO67RF85wfKjFSqwjxC2USPvCkEhIWESBBuhuwN4COlgMyk3FxpuU6NLFhwqgl5o7q0kkakGORrM8YLAaDoOoFaC/nP21KlQsTtHa00My4dQkaiJQqBwQ4KuZGQuN85QjQrYC3O8IWN5L7SaTCP34zhIktLYA5jEGkjuoFyjdPEZrEkg1qb1L1GhG6ag7L5tgNrSqkJaSX+6YeVGY3bO7xiRJHDEK2WIIxLGw3mp0NOuS22p8RKoMqmNVnJ5sTNJZ1WM7yIBOD3ugs2nprX39NS9TOMpGELNbXx0gxSMqsYoMolYSBVXe6NmQ+FlUo3Ta9LNmbfxExiVMUjl5I9425QiIlZ2eAKLWa0S+ESy3ubhgK29VYTCrEixpcKoCgEk2A4C5oEOKzHKXaLwYyORS5XcNHkBJUvK+WJsvDNvAi36pD0UqwG2Jo2wuGWdi2RUbPumLFhKN6c95W54TnCyg803Jr6FXlxcEXYXBGhIPpBHA+eo0UpJsLbTSwPiJAQgvZQvO72oWU2tc3lEgA6lFuNJF5UmMm0t1mlbcG2fOGxTKxQ63QRdPggWPSL7HB4RYo1jQEKoAFySdOsnUnzmr7+c/bUlRpCzvJPHzyA7+RZC0UMoyxhAm8z3QW1IAVdTre/QQBzlTtUq0ccbMJgXlCgeEqw4jUD5yhwtxwuV6xWjqVBQLKbA293Ti2KvnjWN1UgEKSBhyxHQwzM4Da9Njar+UWMkE0ZjVmSC0spEgUAMQOcpPOG6Eun6wPECtJepU7IsQeVjtJuzOIwpYTS5EtCN/IiEs4KAlFQa3A3gYjUUfPjTLs2KSWUDOsLO5DRo1yCd4UsYo24Fvmg6gjStBjsGJUys0ii4IMcjowI6mQgj/AM17w2HWNFRBZVUKo6gBYC/oqBlCarC4XlFMjwxoVVDogMsbrMDI4Yxu672VFQLlKAECxcsCDTzkdthp0JMwnGSFi4RVCyOuaSGygDm6aG7DNYmtEwuCNdeOtV4XDLGiotwqKqqCSbKoAAudeAqRqmqyePxIEshDucaJu9Q7xwWiFiAIhoYima72sDfW4q/k9tEyYhScZvwYGOQJGi5wyGQc1QSUzAEA3W4DXOp1V6l/TUDD30Qhx99Kxe3J5Y5cSytIY2lwcZAJ72TuSrr1AksrW45lPQbyLlPKueRpQ6x5XxEYjUHD89kaG4F75bNzrtzCb2cCtpepf00UrKbWmXJgu7pEjDFjLml3KBzEzBCwKjRtB1266WR8osRHJHGnOW14VkZAcQhaSx5wMrkIqWKEWFi9wwtvgal6FQlXJzGb2HN3QMRr4YQLY2BZOaApsSRwuPBNyCaaV29cqSgwUqVKlQpUqVKlEX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www.meoweather.com/Example15.php?lat=36.0644444&amp;lon=-75.7061111&amp;units=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91" y="2590627"/>
            <a:ext cx="4122908" cy="4267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meoweather.com/Example15.php?lat=35.7719444&amp;lon=-78.6388889&amp;units=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501" y="2590627"/>
            <a:ext cx="4122908" cy="4267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2597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Heat Sinks and Climate:  </a:t>
            </a:r>
            <a:br>
              <a:rPr lang="en-US" dirty="0"/>
            </a:br>
            <a:r>
              <a:rPr lang="en-US" dirty="0"/>
              <a:t>Temperature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Slow change</a:t>
            </a:r>
            <a:r>
              <a:rPr lang="en-US" dirty="0"/>
              <a:t> of temps </a:t>
            </a:r>
            <a:r>
              <a:rPr lang="en-US" u="sng" dirty="0"/>
              <a:t>= more moderate (less extreme) temps year-round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In </a:t>
            </a:r>
            <a:r>
              <a:rPr lang="en-US" u="sng" dirty="0"/>
              <a:t>winter:</a:t>
            </a:r>
            <a:r>
              <a:rPr lang="en-US" dirty="0"/>
              <a:t>  </a:t>
            </a:r>
            <a:r>
              <a:rPr lang="en-US" u="sng" dirty="0"/>
              <a:t>coast</a:t>
            </a:r>
            <a:r>
              <a:rPr lang="en-US" dirty="0"/>
              <a:t>al NC Outer Banks stays </a:t>
            </a:r>
            <a:r>
              <a:rPr lang="en-US" u="sng" dirty="0"/>
              <a:t>warmer longer &amp; overall vs. center of NC</a:t>
            </a:r>
            <a:r>
              <a:rPr lang="en-US" dirty="0"/>
              <a:t> near Raleigh.</a:t>
            </a:r>
          </a:p>
          <a:p>
            <a:pPr lvl="1"/>
            <a:r>
              <a:rPr lang="en-US" dirty="0"/>
              <a:t>In </a:t>
            </a:r>
            <a:r>
              <a:rPr lang="en-US" u="sng" dirty="0"/>
              <a:t>summer:</a:t>
            </a:r>
            <a:r>
              <a:rPr lang="en-US" dirty="0"/>
              <a:t>  </a:t>
            </a:r>
            <a:r>
              <a:rPr lang="en-US" u="sng" dirty="0"/>
              <a:t>coast</a:t>
            </a:r>
            <a:r>
              <a:rPr lang="en-US" dirty="0"/>
              <a:t>al NC Outer Banks stays </a:t>
            </a:r>
            <a:r>
              <a:rPr lang="en-US" u="sng" dirty="0"/>
              <a:t>cooler longer &amp; overall vs. center of NC</a:t>
            </a:r>
            <a:r>
              <a:rPr lang="en-US" dirty="0"/>
              <a:t> near Raleigh.</a:t>
            </a:r>
          </a:p>
          <a:p>
            <a:pPr lvl="1"/>
            <a:endParaRPr lang="en-US" dirty="0"/>
          </a:p>
        </p:txBody>
      </p:sp>
      <p:sp>
        <p:nvSpPr>
          <p:cNvPr id="4" name="AutoShape 2" descr="data:image/jpeg;base64,/9j/4AAQSkZJRgABAQAAAQABAAD/2wCEAAkGBhQSERUUExIRFBUWFRQXGBYVFRcYFxYZGRwXFxYWFxYXICYeHRkkGhUXIC8hJCcpLSwsFx8xNTAsNSYrLCkBCQoKDgwOGg8PGjIlHyQtKjQsLCopMCwsLCwsKiwsLCwsLCwsLCwsLCksLCwsLCwsLy8sLCwsLSwuLCwsLC8sLP/AABEIAK8BHwMBIgACEQEDEQH/xAAbAAACAwEBAQAAAAAAAAAAAAAEBQADBgECB//EAE0QAAIBAgMDBQsIBwYGAwEAAAECAwARBBIhBRMxBiJBUVMUIzIzUmFxc5Oy0hVCQ4GRodHTNGJyg6OxswckkpTBwhZEVILh8Rei8GP/xAAZAQEAAwEBAAAAAAAAAAAAAAAAAQMEAgX/xAA4EQABAwEGAQoGAQQDAQAAAAABAAIRAwQSITFBUZETMmFxgaGx0eHwBRQVIlJywVNikrIkouIj/9oADAMBAAIRAxEAPwD7JUqVK5XSlSpUoilSpUoilSpUoiox+NWGJ5XNkjRnY9QUFj9wpTye5ZQYvD78EwgSbplnKoyvplU62uwZSBfXMKF/tE2bPicJ3Nh1N55Yo5H0IiizBpHYEi4sALDjcis7FyHxWfHYeZxPHi8OkizrEkKx4mLSMbtWNjzUa442oNZ96+Heh0X0CbacSFw0sSmNQzhpFBRTwZ7nmqes2FeG21AEWQzwBHvkcypke1ycrXs1gDwPQa+cbS5H4zEYNppInGJlxkM80KtHnMUK7pEUveMsAM4DXBza8K5guQchTCK+GlMfyi88kUzwyFI8mUM6xqiKGZQSi5h5zepj+P48+5RP8/z77V9GG3cPeNe6MPmlAMY30d5AdAYxe7AnTS9esRtqBGKPiIEZQpKtKisAxAUlSbgEkAE8bjrr5by05GYqXETbnBDdh8K0LQrh1BjQKHDFu+ZhbREyrYEm9J+VKRxvjYniw0s8m0Y5Y5hNA0oRpEtCIwTMHXVStgLFj0C5uJHvbz7kOHvrX235Ti3u53sW9tm3Wdd5br3d81vPahtv7ZbDR7wYeecC5YQ5LooFyzZ2XTTovXzvD8hMQNpM7xYg/wB/bEriFlw6xCPwhcmNpi4HM3dwp6xX0rbMJfDzKouzRSKAOklSANfPXJ5sjNSOdCV7G5ZJNDv5YpMJCVRklxLwojh/BysHPm42400xG28PGAXxECArnBeVFBS4AcEnVbsBfhqOuvnm2uR+JfB7KG6mbuaLLNDEYd4GMQQMomBjbKQQb9B0qnCf2fSf3dZcKzpHs/GKFleObdyyOWjjzBUGYBjay2W9gdL107CY94FQNOxfShtiDn9/g72oaTvqd7Ui4Z9eaCNbmwruE2rDKWEU0MhTwwkiOU/aCk5eB49VfJcTyQkwuEZ+5hEF2JLHMwCDv5ZGIfKbs1gTfX01eOR2IxKMcPg1wI+TTASGjAxMjFGWxjOq2U89rHUXodfe/jHegMx728+5fUItuYdozIuIw7RqQpkWWMoCbAKXByg3I0J6RVb8o8KFznFYUIWKBjPEFLDigbNbMOkca+YjkLOcFjAmGxSNKuFQRyyYa8mSRWciOBFVQozAMWJOugply95HSyOseFwUe57mkVTCmGUrKSDZjKLIhAF2QZja16HBBitpNyvwy4wYRpUEpiaU3ZAoAIspJPhkEtbyVJ4UeNqw8zv0PfFZk74nPVRdmTXnKBqSLgCvnWG5IzLNhmODLX2SMKz2ivDiMoUPISb6AZcy3Nj1UNszYeOY7PV8DLEuEweMgZ2eI5neEotgrXCkhQCeknquRH8/z5Digx99XrwX0leUOGKswxOGKoFZmE0ZCq3gsxzWAPQTxr3PtuBI1lfEQLE9ssjSoqNe5GVycp0B4Hor5tiP7P5BsvAImGKyRPG+JjiEImk0cE5pAUdlL3Ae4sTahNo8gJ+5MOEw2KzLLinA3mFmeES5fCgZEiYNkvZWGQni1DhKDRfX45AwBUgggEEG4IOoII4i1dpLyLwUsOAw8c6RxyKlmSMAKupIAAuL2IvbS96dUIgoMlKlSpUKVKlSpRFKlSpRFKlSpREDJt2BeMq+MMWl2s4tdTlBta4uToL6kVQ/KnDC95RoXHgSfMF2IsuotwI0J0BJ0oTHcnGYtkMah3kzCxFo5RGHK2Ft5dL9RzG5qn/hDPHIsu6Z92YomGbmrldQzdOY5zcC40BBvRRqtBhMYsi5lDgXI58ckbafqSqrfdV1BjZaLGEQyRqpJGSRwdb8WvcjXpNZ3ANI0UbGfEXZEY99biVBP3mqK9oZRALpxVtKk6pgFrqlZjI/b4j2r/jVGHeQtIDPiLK4A763ApG382NZh8QpHQ8PVXfKP6FrqlZjI/b4j2r/AI1RM8gkjUT4izZ799boAIoPiNI6Hh6obI8bLXVKzGR+3xHtX/Gh9oPIkUjLPiLqjEd9biASKD4hSJiDw9UNkeBOC19SsyUft8R7V/xrmV+3xHtX/Go+o0tjwHmp+UqdHvsWnoU7KhMm9MMJl075u03mgsOfbNw041m8G8jKSZ8RpJKvjW4K7KPuAq/I/b4j2r/jUn4jSBiDw9VAsjyNFp6lZHPJvcu/xFt3m8a3HNb+VX5H7fEe1f8AGh+I0hoeHqgsjzstPUrI4x5FAInxGskS+Nbgzqp+4mr8r9viPav+NPqFKJg8PVPlHzGC0k0SupVlVlIsVYAgjpBB0Ir0qgAAAADQAaADqArNBH7fEe1f8aG2e8jxRs0+IuyKT31uJAJp9RpRMHh6p8o+YwWvqVmMj9viPav+NUQvIZJFM+IsuS3fW6Rc0HxGkdDw9UNkeNlrqlZjI/b4j2r/AI1RiHkDRgT4izOwPfW4BJG/mooPiNI6Hh6obI8bLXVKzGR+3xHtX/GqMc0ixSMJ8RdUdh31uIUkfeKD4jSJiDw9UNkeBOC11SswFft8R7V/xqZH7fEe1f8AGo+o0tjwHmp+UqdHvsWnqVkcI8jZ7z4jSRlHfW4C1qvyP2+I9q/41J+I0gYg8PVQLI87LT1KQ7IkcYjKZJXUxSGzuWFw8QBF+GjN9tPq2UqgqsD25FZ3sLHXSpUqVKsXKlSpUoiGxm0o4iodrZzYWVm9JOUHKouLsbAXFyL0E/KrDC95eBceLl+YLsRZdV6mGjHQEnSpyh2KcQEClVsSGJMgbI1swXIQG4DmsCp0J4agf8IZo5Fk3TPuzFE9m5iZXUMb65iHN7XGgtRQn2GxiyJmUSAai0kckTafqSqrfXas1svxEXqovdWtANlRrGI0zxqpJAjkdeN+JBuRrwNZbZuABhiOebWKPhLIB4I4AGvO+IAFrVsshIJTKhcJ4c3rF/pRV35OHlz+2k+KhsLgBnl582jr9LJ2cR111415bWNg4+5C2lxkJlQuI8bF+990V35OHlz+2k+Khp8AN7Fz5td59LJ5I4G+lGsbOe/gjnGEyoTa/iJfVv7pr18nDy5/bSfFQu1cABBKc82kb8ZZCOB4gmjGNvDFHOMFNG4n0muGh22cLnnz8e2k+KuHZw8uf20nxVzcbuurxXNneC3rZ/6j0VS3AYAFW583jZhpLIOEjjr40T8nDy5/bSfFXT2NvHFctcYC5/zH7n/fRVLe4Bv7Z5vFX8bJfwuu/Cifk4eXP7aT4qOY3DFA4rm0fBX1sH9RKKFI9ryRRgAzSls8ZyiaRjYOpOl+NgSPRVQxbN4uHGMOtppFB+01ybkRK5NWCZWiXiPSKD2R4iL1ae6KVB5xxw+It5sUxP8AOqcFj40RFl7rjsqi5eTKbAaix0H1VH2RE93WuBXaTgVpqFw/jZf3XumqsNFHILpNK3onk+8ZrivEGAG9l582m7+lk8k8TfWu2tbBx9yFaXEwmVC4vxkPrG/pS135OHlz+2k+KhsVgBnh582rt9LJ2cp0104Uaxs57+COcYTKhtqeIl9VJ7rVPk4eXP7aT4qG2lgAIZTnm0jk4yyEeCeIJoxjbwxRzjBTFa7Qo2cPLn9tJ8Vd+Th5c/tpPirm43ddXiuYD6T1r/6UVS3A4AHec+bxrjSWQdXn40T8nDy5/bSfFXTmNnNctcYRuzP0oeol9+CvOP2tiDiWhw7YFiFVt28h3wBAJJjVrgaixtwIrzsXDhMULM5vBL4Ts3z4OGYm1DbU5P4iSeUosIUy7+OR2JOcYVcOI92BcAuLsb6qLWvw9mzsvUGiSM8usrza5/8AofeiubH7QDiMjZ4ci4Qu2YjnG4XNf5jf4T1GvUmL2itsy4AZiFW7uMzEEhRdtTYE28xpHh+SOKQEyO2VI5clpDLIh/vjIVSNFBYb2DRVF8uWxAALifk7LPhMPHKSJN6s89pGUgssjOiMutg0gSwI5oNW8h/cePoqZXpsfjwrORs8ImbOxdsqZL58zZrC1je/C1ac18s2pyWx7FImZ5HkhmUsJJzGhaPFqS7Zd1Znlh4nMN2LLY19B2Ds9oImjYk2lmKXdnO7Z2aMFm1JykcasYy5qT1pKIx2044cu8YjMbCys31nKDlUdLNYC4uaCk5V4YXvIdC/0cvzBdiLJqvQGGjHRSTpXdvbHafd5WQZGvzgdOFnS30i20vpzjQH/CAaORZN07mMxRPlPMTK6Am+uYhze2mgrtQnmGxiyJmUSAai0kckTafqSqrfXas5svxEXqovcWn42TGsYjQNGikkCN3j436UIJGvCsxs3Z4MMRzTaxRnSaUDwV4ANYVitgBAWqzEglMaFwnjJvWL/Sirvycvlz+3l+KhsLgBnm502jr9NL2UR152vGvPDBitZJwTKhcR42H977orvycvlz+3l+Khp8AN7Fzptd59NL5I4HNpRrBPHwQkplQm1/ES+rf3TXr5OXy5/by/FQu1cABBKc02kb8ZpSOB4gtY0awSEcTCaNxPpNcNDts5bnnz8T9PL8VcOzl8uf28vxVzcC6vFc2d4Letn/qvRVKsNhkVHZpJVAlm138oGkjjyuP86EGec2gM6J0yvLLr+wpbX66Pugri/ARmP2ksUwvdiYrBVF2JzXtXjuWefxj7lPITwj+01e8LsVI5bhpCxTVs7Asb8TY/dTDucdb/AON/xqstvZrz6tszDUGmyYowMqKDnj1OrXzqb3OtMKSbW23BDZTI7PmXmI7s2hBOgNgbddqFG0cXJ4rCug6GmmYH/DcGuoAEBG2K01RfcIbu4ho7JiexaYVRhReNQbWyrofRSER7R6sMfMJJr/bmqqDa2IjUb3CTFbDnQys2luOUHSkCFP06oeY9jjsHie8iexN8TsCJjmAMbeVGcp+zhQsbzYd3LAzpzczLo4AGnN6dK9YDlBh5TlEro3kSO6N95sfqNMY4BmbV/m/Pbq9Nc3BoqX/MWV12o0g7Fe8HjklXMjAj7x5iOg1Xi/GQ+sb+lLQuM2GDd4maOTygzc7zNrf6xQkJDyRo5mSRXbMpmlOm7k5yHNwv0jrt010yJh3T4LdTtIqiNU/obaniJfVS+61T5OXy5/by/FQ+0sABDKc02kch1mlI8FuILWNWNYJC0OJhMVqUMNnL5c/t5fiqfJy+XP7eX4qi4F1eK5gPpPXSf6UVS3BYAHec6bxrjSaUdXU3Hz0T8nL5c/t5fiqXMErkEwjdmfpQ9RL78FPqzmxsOExQsXN4JfCd3+fBwzE2+qtJb0161mEUh71WCsfvPvRcqV3Keo/ZUynqP2VeqZXKldynqP2VyilC47asUOXeypHmNlzkDMdNBfp1H21U/KHDC98RCLF1PPXQxjNIOPFRqeqr8ZAzmMA2USKz6kEhbkAW487L9lZ3/hFnikEgTeCIxRFZJALBXAd7AaksDYhspUEG/AoWiwmPjmTPE6yLqMym4uOIvWd2X4iH1UXuLT47OyxhElnUKSbmTeOb30L4gSEjXrrM7NwbGGI76Yd6j0G6sOaugvHestpEgLRQMEplahcJ4yb1i/0oqncLdvN/B/LobC4Ns83fpvDXste9RHXvfntp1VkDM1qLkztQuI8bD+990VO4W7eb+D+XQ0+Dbexd+m+l7LTmjh3ugYhcmdqD2x+jy+rf3TXruFu3m/g/l0LtbCEQSnfTG0b6HdWOh0NowaBgBzQuwTVhqfSaV4rbHOMcK72Tpt4CftN/pQqRyYhjllmEGoLNuw0n7GVFIXz0dhNkiIBUklCjotFY+k7u5+2qIvZHDfyVVSuGCSgtnbHD3eY7xhJLzfo1IdgxC+c3OvXToCh8PCbHnv4T+R5Tfq0oxe2GdzFhS0sg8Jzk3Uf7TBdT5h/4qC0DJYWCrajdYMBnoANyffQjtp7Xjw7ZpDqUsqgXZjfgq9NAdyYnFayscNEfo0PfWH67dHo+6r9nbAEcud5HkmK3Mhy6G9rICDlHopruD5b/AP0+Gl2VZ8xSs2FAXnfmR/q05dZx2DUFhtjRQKBHGqnPHzuLHnLxY60xrN7d5VwQER72SaXMtoogjvoQdbLYH0n6jQQxe1Z9YoY8MvQcQys9v2VW4PpFelT+F1nMD3wxpyLzdnqBxPYCsFSs+o4veSSdTiVsl41Tg/Fp+yv8hWXGxtq/9fAD1bhLfblqiFdrRqpBw2IWwsqkRva3WwArv6Y04Nr0yf2I73NA71XK1WP2TFMLSxq/nI1+phqKSpsqfDMxwz7xBlvDKdeHzH6KEh5cKjBMZHisIx6XVWjPodU/0t560WCkWTM0cxdTlsylCDp1hbVltFgr2fGq2AcjmD1ESD2FbaNuq0m3Oc38XYjhp1iD0rxsrbaT3ADJIvhROLOv1dI89etp4ISFLEo4Y5XHFTlY/WLgXFV7S2Cstmzusq+BIMt1PnsBdfMaG2fjXZxFMzLOhJIGXK65WtJHzfBPV0VjuzgV3Upse3lrPIjNurekHVveMjuTsBtAlt3KAso6PmuPKTzeboq7aniJfVS+41VYzZQlADO9wbqRlBU9YIUGlGNmkjSRJ5ZdUkCOojyPzTZTzLgnhx6eNdMMEB3FX0bUHiHZrSLwrtqEXBN2838H8uu9wt2838H8urri2XlMB9J66T/bRVqWYHBt3zv03jX7LXhrrHxonuFu3m/g/l1JZioDsEZs39KHqJffgpXyn2NC+MhDti80+YExShUjCBQpKlSecSo48TTDY8BXFC7u94JfCyac+DhkVfvvTHHcn4ZpUmdSZI8mRtLplfPddNC3BusADTjW6mwGmAVQLRUo1S+mYKxWK2Rs2NVd8di1VghBMjW54Zlv3vTmoxN7ZQOda4rydl7N6cbjQLzLmZnVc0IZpVzmLLdQrG1+g1qTyKgtYGVe/vPcMLhnXIyC6myZdBbnLxDA61VjeQeHkH0lwkigFhZs+/0YhcwF8TL4JHEXuVFuuQp7K76pa/6hWdwWydmyyRxpjcYXkzZFLspJUupBzRCxvFILGxORrcK+j1muT/ItcOyyPK7zAyFmB5r5nlkGbMCxsZ5Nbi99QbLbSV21jW80LPXtVa0RyrpjJUYvaEcWXeSImZgq5jbMx4Aeehn5RYYXviIRYup5w0MYzOP+0amh9v7KklMbRMVZCw8a8dg2XncwHPbL4tua17Glx5Il45BIE3giMUJWSQCwVwHewHOJYEizWKgg34dLMtDhMfHMmeJw66jMOFxxrP7L8RD6qL3Fp4dnWjCJJOoUk33hkc8dC8+diNeus1s3BEwxd+mHeotBurDmroLx8KprCYV1ExKZULhPGTesT+lDXe4T28/8L8uhcLgjnm79No69lr3qI69789vqFUBivLkzoXEeOh/e+6K73Ce3n/hfl0r2qxjkjAknkfn2QGLNqAAfA0B6zXJAaJJQuTjF4tY1LOwUD/8AWA6TSXGwSYiN3cFECsY4+BY2OVpP9BV2H2IzFXnldpBwy5LJ5rFSCfPajMTARG3fJDzW45NdOmyiqCL3Oy28/JZq1pDMBmjCOgaDo9HRQ2P2jHCheRgq/eT1AcSaXbV2rkfdRGSWc8EBSy/rSNl5orzguTpzCXESNLMOB0yJ5kUi312qs4rgURHLWowDkBzndWw/uPYChoYJsYDmLQYcsxyjSWQFiecfmjotT7CYNIkCRqFUdA/n5z568QQmx57+G/k+U36tKdubfELCKIyz4lxzIUKXH60hy8xPOf8AyL6NmfWfcpiT7xJyAGpOAVFe1uqtDGi6wZNGXWdSek9wwR21tsRYa8kzhVyWA4sxv4KrxJ81I+5sXtDWRnwWGPCNf0iUfrt8wHq+46Vfsrkw2+E2Ll32IyXFrZIdbZY1It/3Wua0L4Qn6WUejd/6oa9JrqdlwoQ5/wCZGA/QH/YjqAzNNOi6plkl+C2HBhEUQxKl3iBbizEuo5znU6mmwFLcfgjlXv0x77Dx3XaJrpHxokYE9vP/AAvy6yPDqjr9RxJOZOJW9lmY3MSi1Go9IoTZbXhjJ4mND9oFelwJuO/z8R2X5dB7JwZMER30w72mg3VhzRwul645IQrTSp/imMsAZSrKGU8QwBB+o1lJuRxikeTASdzSDKTHqYJNL2ZOj0jh0CtL3Ce3n/hfl0Nh8Gd7L36bTddnrzTx5n8rVooVatnnk3YHMHFp6wcCs9Syg83BB7F5S7x9xiIzBiQPAJusg8qJvnDzcfTRe2dnb3d2bJIrEpIOKnKx+tTYXHTXnbPJ1MSgV2kupzI4Kh426GVgtwb/AG0BsjHyGQYfEOwxCEm4yhZo8rWlQZfqYdBqK1CnWaatEQRzm7dLdbu4OLdyMRka+pZ3hwwI99oOu+SZbK2oZLxyAJMnhp0HqdOtDRWOjDRuCARlbQ+g0FtPYe9syyOkqeBJzbr5iABdT1UDBtY86HEFo5srW8Hdy6HVGy9PVx1+zzY0K1Pois01bOMuc3UdI3b3t13JQSTDarmlh6V4vGP1fKXzU0w2KWRQyMGU9I//AHGvIgPlyf8A1+GlmI2M8d3gkkzE3dSUGf0czKG89umumy3LLby8uGy7s9pvfa7NMMB9J66T/bRVJtjrvFciadTvGup3WYcPCGTj+FMO4T28/wDC/LrUAHYgrWHIvZ36UPUS+/BT2s7siArihd3e8Evh5dOfBwyqK5tn+0LA4SYwzzlJFCkru5G0YBhqqkcCK9CzUKlb7KTS47AT4LLVcA4krR1Kx/8A8u7M/wCpPsZvgqf/AC7sz/qT7Gb4K2/TLZ/Rd/ifJVX27rYVKx4/tc2Z/wBSfYzfBWxqitZq1COVYWzlIInipDgckNjNoxxZd44XO2Vb35zcbAAUM/KTDC98RELFwdelBmcfUNa8bd2dJLu93YMrXz72WMpf5wEeknq35p6T1qjyQLxyCQR7wRGKFleQAKFdQ72Asxz3Is1ioIN+GdStDhcckyZ42zLqL2I1HHRgDSDZfiIfVRe4tPDs4CMIsk6gEm+8Z3PHRnmzsRr11h4dm4zdpkxAAyJzSFGXmjm+CeHDj0VTWfdjAnqVjHRmtLQC4pI2nZ2CjeLqT/8Ayh4Uui2djSedigo8wVj7g/nXqDk2hd2keR3DCzEjXmIdQwI4k281qzGqTzW8fLNS6s1uZV3yjLPpAuRO2ce4vT9f3VbhtlJE6EXLneZnbVmuBxPV5qMGHNvDk+1fhoHamLSDK8krgc63Akm3BRbU1VrJOPvLbxWU16lZwZSBk7ZlM2a2p0A6f9azuO2s+IDphtIwCHnPDzrEPnN5/wD3XI9my4vWcyRwcVhuM7dRkIAsP1abTYMJEVUsFVCAoygAW4WA4VzEq0ilZM4fU2za3r0cejmjW9kPWzdkx4dSqA3JuzNq7nrZumi6Ex0yQo0kszIi8WYqB7vHzVmUWfaPBpoMEek2E2JHmsOZGfvH3bbPYzVF9xusGbj4Dc9A7YGKwVKj6ry95knVXTbelxDvh8Da4dxLiSLxxXYmyeXJY8OAuPOQ52FydiwqnJdnfWSVzeSQ9bN/pw/nU2VstEi3cReNEeRQqZRbK7L0qeNr3ovuA9tP/ij+Ctb3gs5KkLrO93S4+Dch0nE6qNn1fwXP+Y/c/wC+iqWdxHf2303iuN0v4fDwOFFdwHtp/wDFH8FUXFuBhc2h4Keug/qpRQpZj8Ecq9+mPfYOJTpkQX8DjRIwB7af7Y/gpdSUYnEekUFsf9Hi9XH7or2mANx36fiPnR/BQeycETBEd7MO9poClhzRwulLqSmlC4fxs37r3TXe4D20/wDij+ChcPgjvZe/TabrpTXmnjzKXUlM6Tco9l77dZGyTK7GKS3gMEdiD05Gy2YdP1CmHcB7af8AxR/BQuKwR3kPfptXbpTTvUp05nmt9ZrpkscHNzHvgdRqFxUaHiCubC2zv1Idd3NGcssV/AbrB6UPEHpFXbXwCTRMsihgFYjrBANiD0Glu2eTTkifDyuuJQWDOVyyLxMUllHNPQeg/dXszbyzrJG5kixCI28gcrmFgdV05yecdFLRZA5prUR9uo/H/wA7HTI44nzSKlB4c0wRkQujET4PxmafD9oBeWIfrj5y+f8A9U9w2KWRQ6MGU8COFcEH67/avw0lxOwnhJlwjEEm7wkgLJ+zpZX+qvLghbOUpWvnwypvk13X+J6RhuBiUU+yiWeSJsku8bX5rDTmuOkefjVmG24M2SYbmTqbwW86twtVexsasysVeRWDHMjZQ6H9YW++icZspZRld5COq6fbquh9FWDdp8j73XIrPouNOsIIR+zv0lfUS+/BSbam3TFjJu+h8kljhyiPaEYVJ3mCqBJcPfUtY5so1tRvJ3Zaw4myM5UwSc1jcLZ4eHpv9wrUZBe9hfrtr9tehScboJXZcHGQvneD5YyyyKViiuqOWjTdsshQ424XLmsSMOpFnYXsL2Bu32tyhK4OLFJElmkd1QKLyxCLESRg3BILiNDprr9VambCqyshGjKVNrqbEEGxWxGhOoIIr3HCFUKoAVQAABoABYADzDSrbxULAvy+K2vDhXChnd4ychijllhlmQ+SLQsNToz6mwrc4CZnijdgFZo0ZgOALKCQL9AJIq7djqHC3AcOr0V2oJlFx5ANSQBcDUganQDXpJ0odtqQi95oRYspvImhQZnB14qNSOgaml/KTZMs4i3bRDdyI5WRGYMVZCrAq62KgMRe/HoIFJ25INJFJnQrIsTRxhXWztlYGU205xZTrYgrrppUItXhcbHKmeKSORdRmjdXW44jMpIpDhPFp+wn8hThcCyxhEmkuCSXcI7Ne+huoH3dFYeDYGIVF3WOkAKqcsih7aDS56PqrNaNICg0adXB9QMOkgkH/EGOC0tqFbEKm8Z2VVDDViAPATpNKPkfGt4WOAH6kQv9ulV4fkbGXZpZJZmBAvIcw8FTw+usv3aBR8tZaeNSuD0MaSeLg0ePUrZeUxlJTBxmZuBka6xL5yTx9H86swWwssqSzOZpjm5x8FNNBGvQPPTWPDFQArWA4AIgA9AAqnFvkszyhVAclmCgKABck1IpkncripbQ1pp2dtwHMzLj1nDDoAA3lG1n+UnKiOEGFAZsQynLDHqRpxc/MXp1oAbUxOOYrhGMWH1DYp0AZ+sQLa//AHH7ranR8mUwmGl3LMGKOzyMFaSQ2J57kXr2GWNlDG0Yu/AafudP1H3b3VjZTc/JVYLkvJPIJ8eyyuDdIF8RD9Xz285++tRlodsLJc9/PE/Rx/hXk4WTtz7OP8Kmo59Ugv0yAwAGwGnidcV6FOk1mOqmzvBf10/9WSi7UrwGGkytaYjvs/0cfaPc8OnjRXcsvbn2cf4VXdV0rn/Mfuf99F2pX3NJv/HG+547uPy+FrUV3LL259nH+FLqSptHwU9dB/VSiQKW4/DSZVvMT32D6OPtEseHRxogYWTtz7OP8KXUlGINR6RQWx/0eL1cfuivaYWW47+eI+jj/Cg9k4eTcRWmIG7TTdxm3NGlyKXUlNbUJh/HTfuvdNd7ll7c+zj/AAoXD4aTey9+P0Wu7j15p81LqSmlqExfjIfWP/Smrvcsvbn2cf4ULisNJvIe/Hw2t3uPTvUvm6tPrpdSU0tSTlTyfhxETO4KvGjskqHLImUFtG6tOBpj3LL259nH+FDbSw0m5lvMSN1Lpu49eY2mgqym59N15hghQ4BwgpEm3sRgiExy7yHQLi410HVvkHgnzj7+NanDzrIodGVlYXDKQQR5iKqODcixmJBFiDFHYjpB04VnMRyanwZaXANdSbvhWsEbrMXQj+bgfqArqpRpWnZj+DD1/genm/qvOq0SzEZJnjNhiRmljYxTqzASL0jTmuPnLVMXKUxEJjIzE3ASLcxP5wej0fyr3ye20uJVskjK6sc8TqokQ8Ocvp6eFNJcKWBVmDA8QUQg+kEV5FWg+k8tcIIzBV9K2NLRStDbzRkZhzeo44dBBG0K/ZE6viFZWVgYJdVII8ODpFaCslya2HHh8WxjFs8L3HRzXhtYdHhGnOPlYObMw0HAnqq5r7lMErtzqbBNMkt0kQe4nxTSpSPuhvKb7TU7obym+01HzA2VXzA2TypSMTt5Tfaae1bTqX1aypfVM+LRMud0TMwVczBczHgq3OrHqGtUtteEXvPCLF1N5E0KDM6nXQqupHQNTQ3KDCvIiqkYYlhzsyrksQbkHVk01VTc6fUjPJFpIpM6ZZFiaKLLILOcrjeNbTnFlNjqCutWLtanCY6OZM8UkciajNG6utxxGZSRekWE8Wn7CfyFOO4WWMKs8uhJzvkkdhroS62+7or5zgv7PwsaNh8ZjIMyI2UPmQZgD4OnX11bToU6s333dvtJHbGI4FZbQ0mIWzqlGAMhJAAYXJ0A5icTWZ/4PxvA7Wnt5olB+3PVEX9nUUrv3RicXOUZRZ5OaSURr2/7rceirhYKA51af1Y6f+10d6zCm46JhtHl1h0bdw5sVMeEcHO187jmgefWg02BNipY22gVyksUwqHvaZRe8jfPbXhw/lT7Z/J5YBlgYRL1LFFr6SVufrJruIw0m9i7+30uuSLTmj9WtDTToD/jtIP5HF3Zo3sx/uWlln1cmSRhQAAAALAAWAHQABwFC7Z/R5fVv7pr13LJ27+zi+GhNrYaQQS3nYjdvpki10Omi3rPdgLUIAgJs/E+k1w0M+Fkuf7w/E/RxfDXDhZO3f2cXw1N1TKmzvBf10/9WSiqV7Pw0mVu/uO+z/Mi7R7nVenjRXcsnbv7OL4agNSVz/mP3P8Avoulfc0m/wDHtfc8ckXl8PBtRXcsnbv7OL4aXUlTaPgp67D/ANVKKFK9oYaTKvf3PfYPmRdoljovRxooYWTt39nF8NLqSi04j0igtjfo8Pq4/dFe0wslx/eH4j6OL4aD2RhpDBFadgN2mmSLTmjTVb0upKa0JhvHTfuvdNd7lk7d/ZxfDQuHw0m9l7+30WuSLXmn9Wl1JTShMX4yH1j/ANKau9yydu/s4vhoXFYaTeQ9/bw2+ZFp3qX9X6vrpdSU0oXaviJvVS+41TuWTt39nF8NDbTw0m4lvO571Lpki15jaaLQtSUyXhXaEXCydu/s4vhrvcsnbv7OL4am6kpJtDkwmIZ5UZoMQkrhJ4/C0tYOPnr5jQY5U4jCc3HwEoNBiYAWjPndOKn8eFPcBhpO+d/Yd+f5kWvDXVaJODk6Z2P7uL4asD5aGVG3mjKcCP1dp1GW9Cy1KAOLV45ObXhxE4aGVJBuJb5TqLvBbMOI4Hj1U3x2GYuSFJFhWZXY3c5xL4VAs74LFFd2iqTIu73VlAy5szdVedtcpjI7PBicuGAgXNn3KGS2LeSPflGCPbue6sNSAhsbisFekwm6yY6Ynuw96LptOWBpWh7jfyTU7jfyTQG1uVLwjBALc4gwhxMoVgHaCM3IdQJAZgSoRr5W0UAkLcXy7nEaskUF98IG3jMq71ELTKCWHFsqLxNw2jmwrN8u3dOQbutCMG/kmnVfP8V/aDiIyt4oGzLiWVFDglYxid0QxcksWwxDKqEKHXnAkA3bD5dzz4iKMx4Yq29uys4z5HxCBoQxzEWgQnmnSYXK83NaymGZLtjAzJbm9S9JOVGF3ixruGlvIOeqqxgA1MihmFn0yhhqtyeixQPyQaSKUmN0dUkVVtFaaVkdZJdQb57prcE2IbTQ9qxbljpWc2V4iH1UXuLTHBbIMEIihaNbFiSYEAN7/MgMSg8NbdH10Hs7Y04hjBliUiOMFTAxK2UAgkTAEjherqTg0mVBlW0Jg/GT+sT+lDR3yTN20PsH/OobC7FnzyneRC7qQdwxzDdxi4Am01BFj0qT01fyrFEFXUJifHQ/vfdFHfJE3bQ/5d/zqGn2LOZYjvYiBvLnctZbgWuN9rfzUNZiQVdQe2f0eb1cnumj/kibtof8u/51C7T2LO0MgEsTEo4CiFgWJB0BMxAJ66GqyEgoh+J9Jrhr2dkza9+h/wAu/wCdXPkmbtofYP8AnVPLMSCgtm+C/rsR/VkouqcDsWcK15Yl75MdYGNwZHIOk3Ag3A6AaJ+SZu2h/wAu/wCdUCqyEgoH/mP3P++i6p+RZ99fexW3Vs25a1818tt9e/Teifkmbtof8u/51BWYkFBbS8FPXQf1UooVTjtjTlVtLE1pITYQsLASISdZuAAuR02tRA2TN20PsH/OpyrJSCuJxHpFBbG/R4fVR+6KPGyZu2h9g/51DbM2LOsMYMkSkIgKmFiVsALEiYAkddOVZKQVdQmG8dN+6900d8kzdtD7B/zqHg2LPvZDvYgDu7HcMQ1gQbDfXFqcsxIKtoTGeMg9Y/8ASmo75Jm7aH/Lv+dQ2J2NOXiIliNnYk7lhlG7kFyN9rqQLDpYHooarEgq6hdq+Im9VL7jUb8kTdtD/l3/ADqH2jsacwyASxMTHIAogYFiVIsCZiATwuaGqyEgqxeFdr0NkTdtD7B/zq78kzdtD7B/zqnlmJBQOz/pfXSf7aLqrBbEnG875ELyuR3hjcG3OFptAeqiPkmbtof8u/51QKzEgqvBfpS+ol9+CnlKMFs6RMQGdldd1It1QpYl4SAbu17hT1eCeum1ZqhDnSF0F2peuVKrUrkiBgQb2IINiRodDqNR6RVOBwKQoEjXKoJNrk3JJLEkkkkkkkkkm9X1KIpUqVKIpSTlDtMI8MYZhIZUcKAbui584UA862hI869dO67RF85wfKjFSqwjxC2USPvCkEhIWESBBuhuwN4COlgMyk3FxpuU6NLFhwqgl5o7q0kkakGORrM8YLAaDoOoFaC/nP21KlQsTtHa00My4dQkaiJQqBwQ4KuZGQuN85QjQrYC3O8IWN5L7SaTCP34zhIktLYA5jEGkjuoFyjdPEZrEkg1qb1L1GhG6ag7L5tgNrSqkJaSX+6YeVGY3bO7xiRJHDEK2WIIxLGw3mp0NOuS22p8RKoMqmNVnJ5sTNJZ1WM7yIBOD3ugs2nprX39NS9TOMpGELNbXx0gxSMqsYoMolYSBVXe6NmQ+FlUo3Ta9LNmbfxExiVMUjl5I9425QiIlZ2eAKLWa0S+ESy3ubhgK29VYTCrEixpcKoCgEk2A4C5oEOKzHKXaLwYyORS5XcNHkBJUvK+WJsvDNvAi36pD0UqwG2Jo2wuGWdi2RUbPumLFhKN6c95W54TnCyg803Jr6FXlxcEXYXBGhIPpBHA+eo0UpJsLbTSwPiJAQgvZQvO72oWU2tc3lEgA6lFuNJF5UmMm0t1mlbcG2fOGxTKxQ63QRdPggWPSL7HB4RYo1jQEKoAFySdOsnUnzmr7+c/bUlRpCzvJPHzyA7+RZC0UMoyxhAm8z3QW1IAVdTre/QQBzlTtUq0ccbMJgXlCgeEqw4jUD5yhwtxwuV6xWjqVBQLKbA293Ti2KvnjWN1UgEKSBhyxHQwzM4Da9Njar+UWMkE0ZjVmSC0spEgUAMQOcpPOG6Eun6wPECtJepU7IsQeVjtJuzOIwpYTS5EtCN/IiEs4KAlFQa3A3gYjUUfPjTLs2KSWUDOsLO5DRo1yCd4UsYo24Fvmg6gjStBjsGJUys0ii4IMcjowI6mQgj/AM17w2HWNFRBZVUKo6gBYC/oqBlCarC4XlFMjwxoVVDogMsbrMDI4Yxu672VFQLlKAECxcsCDTzkdthp0JMwnGSFi4RVCyOuaSGygDm6aG7DNYmtEwuCNdeOtV4XDLGiotwqKqqCSbKoAAudeAqRqmqyePxIEshDucaJu9Q7xwWiFiAIhoYima72sDfW4q/k9tEyYhScZvwYGOQJGi5wyGQc1QSUzAEA3W4DXOp1V6l/TUDD30Qhx99Kxe3J5Y5cSytIY2lwcZAJ72TuSrr1AksrW45lPQbyLlPKueRpQ6x5XxEYjUHD89kaG4F75bNzrtzCb2cCtpepf00UrKbWmXJgu7pEjDFjLml3KBzEzBCwKjRtB1266WR8osRHJHGnOW14VkZAcQhaSx5wMrkIqWKEWFi9wwtvgal6FQlXJzGb2HN3QMRr4YQLY2BZOaApsSRwuPBNyCaaV29cqSgwUqVKlQpUqVKlEX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34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Heat Sinks and Climate:  </a:t>
            </a:r>
            <a:br>
              <a:rPr lang="en-US" dirty="0"/>
            </a:br>
            <a:r>
              <a:rPr lang="en-US" dirty="0"/>
              <a:t>Temperature Moderation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</a:t>
            </a:r>
            <a:r>
              <a:rPr lang="en-US" u="sng" dirty="0"/>
              <a:t>oceans</a:t>
            </a:r>
            <a:r>
              <a:rPr lang="en-US" dirty="0"/>
              <a:t> provide a </a:t>
            </a:r>
            <a:r>
              <a:rPr lang="en-US" u="sng" dirty="0"/>
              <a:t>constant source &amp; sink for energy</a:t>
            </a:r>
            <a:r>
              <a:rPr lang="en-US" dirty="0"/>
              <a:t>, </a:t>
            </a:r>
            <a:r>
              <a:rPr lang="en-US" u="sng" dirty="0">
                <a:solidFill>
                  <a:srgbClr val="FFFF00"/>
                </a:solidFill>
              </a:rPr>
              <a:t>coastal</a:t>
            </a:r>
            <a:r>
              <a:rPr lang="en-US" u="sng" dirty="0"/>
              <a:t> temperatures </a:t>
            </a:r>
            <a:r>
              <a:rPr lang="en-US" dirty="0"/>
              <a:t>tend to stay </a:t>
            </a:r>
            <a:r>
              <a:rPr lang="en-US" u="sng" dirty="0">
                <a:solidFill>
                  <a:srgbClr val="FFFF00"/>
                </a:solidFill>
              </a:rPr>
              <a:t>steadier than inland </a:t>
            </a:r>
            <a:r>
              <a:rPr lang="en-US" dirty="0">
                <a:solidFill>
                  <a:srgbClr val="FFFF00"/>
                </a:solidFill>
              </a:rPr>
              <a:t>temperatures.</a:t>
            </a:r>
          </a:p>
        </p:txBody>
      </p:sp>
      <p:pic>
        <p:nvPicPr>
          <p:cNvPr id="3074" name="Picture 2" descr="http://montessorimuddle.org/wp-content/uploads/2011/08/global-T-198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3246121"/>
            <a:ext cx="6019800" cy="3611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665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293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Rounded MT Bold</vt:lpstr>
      <vt:lpstr>Calibri</vt:lpstr>
      <vt:lpstr>Cooper Black</vt:lpstr>
      <vt:lpstr>Office Theme</vt:lpstr>
      <vt:lpstr>Moderation of Coastal Climates</vt:lpstr>
      <vt:lpstr>Oceans as Energy Transporters:   Warm Currents</vt:lpstr>
      <vt:lpstr>Oceans as Energy Transporters:   Cold Currents</vt:lpstr>
      <vt:lpstr>Oceans as Energy Transporters:  Example</vt:lpstr>
      <vt:lpstr>Oceans as Heat Sinks</vt:lpstr>
      <vt:lpstr>Heat Sinks and Climate:   Temperature Change</vt:lpstr>
      <vt:lpstr>Heat Sinks and Climate:   Temperature Change</vt:lpstr>
      <vt:lpstr>Heat Sinks and Climate:   Temperature Moderation</vt:lpstr>
    </vt:vector>
  </TitlesOfParts>
  <Company>Wake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Oceans Affect Climate</dc:title>
  <dc:creator>Heather Berry</dc:creator>
  <cp:lastModifiedBy>Heather Wallace</cp:lastModifiedBy>
  <cp:revision>19</cp:revision>
  <dcterms:created xsi:type="dcterms:W3CDTF">2014-10-28T17:43:23Z</dcterms:created>
  <dcterms:modified xsi:type="dcterms:W3CDTF">2019-03-11T14:24:39Z</dcterms:modified>
</cp:coreProperties>
</file>