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60" r:id="rId4"/>
    <p:sldId id="264" r:id="rId5"/>
    <p:sldId id="261" r:id="rId6"/>
    <p:sldId id="262" r:id="rId7"/>
    <p:sldId id="257" r:id="rId8"/>
    <p:sldId id="2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52" d="100"/>
          <a:sy n="52" d="100"/>
        </p:scale>
        <p:origin x="7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619528"/>
            <a:ext cx="6172200" cy="1803649"/>
          </a:xfrm>
        </p:spPr>
        <p:txBody>
          <a:bodyPr anchor="ctr">
            <a:normAutofit/>
          </a:bodyPr>
          <a:lstStyle>
            <a:lvl1pPr algn="r">
              <a:defRPr sz="4400" b="1" spc="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FCAE9A5-D161-4141-AFFE-B7ED5E2F7A9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82FB-E719-4349-BDC4-2797A35F71E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901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E9A5-D161-4141-AFFE-B7ED5E2F7A9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82FB-E719-4349-BDC4-2797A35F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3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E9A5-D161-4141-AFFE-B7ED5E2F7A9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82FB-E719-4349-BDC4-2797A35F71E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61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585" y="0"/>
            <a:ext cx="7290054" cy="149961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585" y="1499616"/>
            <a:ext cx="7290055" cy="48097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E9A5-D161-4141-AFFE-B7ED5E2F7A9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82FB-E719-4349-BDC4-2797A35F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2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E9A5-D161-4141-AFFE-B7ED5E2F7A9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82FB-E719-4349-BDC4-2797A35F71E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99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5" y="0"/>
            <a:ext cx="7778745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1499616"/>
            <a:ext cx="3897210" cy="480974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0680" y="1499616"/>
            <a:ext cx="3877570" cy="480974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E9A5-D161-4141-AFFE-B7ED5E2F7A9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82FB-E719-4349-BDC4-2797A35F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3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E9A5-D161-4141-AFFE-B7ED5E2F7A9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82FB-E719-4349-BDC4-2797A35F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8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E9A5-D161-4141-AFFE-B7ED5E2F7A9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82FB-E719-4349-BDC4-2797A35F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9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E9A5-D161-4141-AFFE-B7ED5E2F7A9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82FB-E719-4349-BDC4-2797A35F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2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E9A5-D161-4141-AFFE-B7ED5E2F7A9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82FB-E719-4349-BDC4-2797A35F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9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E9A5-D161-4141-AFFE-B7ED5E2F7A9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82FB-E719-4349-BDC4-2797A35F71E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63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30580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530196"/>
            <a:ext cx="7290055" cy="477916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FCAE9A5-D161-4141-AFFE-B7ED5E2F7A97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6E282FB-E719-4349-BDC4-2797A35F71E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39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Resources 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Ecological Footprints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Resources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585" y="1499615"/>
            <a:ext cx="7776818" cy="5031813"/>
          </a:xfrm>
        </p:spPr>
        <p:txBody>
          <a:bodyPr>
            <a:normAutofit lnSpcReduction="10000"/>
          </a:bodyPr>
          <a:lstStyle/>
          <a:p>
            <a:pPr marL="225425" indent="-22542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are the materials provided by the Earth itself</a:t>
            </a:r>
          </a:p>
          <a:p>
            <a:pPr marL="225425" indent="-22542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Replenish (are replaced) through natural processes</a:t>
            </a:r>
          </a:p>
          <a:p>
            <a:pPr marL="225425" indent="-22542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used by ALL living organisms to sustain life</a:t>
            </a:r>
          </a:p>
          <a:p>
            <a:pPr marL="225425" indent="-22542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u</a:t>
            </a:r>
            <a:r>
              <a:rPr lang="en-US" dirty="0" smtClean="0"/>
              <a:t>sed by people for economic gain as well</a:t>
            </a:r>
          </a:p>
          <a:p>
            <a:pPr marL="225425" indent="-22542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Examples:</a:t>
            </a:r>
          </a:p>
          <a:p>
            <a:pPr marL="399161" lvl="1" indent="-225425">
              <a:buFont typeface="Wingdings" panose="05000000000000000000" pitchFamily="2" charset="2"/>
              <a:buChar char="§"/>
            </a:pPr>
            <a:r>
              <a:rPr lang="en-US" dirty="0" smtClean="0"/>
              <a:t>Air</a:t>
            </a:r>
          </a:p>
          <a:p>
            <a:pPr marL="399161" lvl="1" indent="-225425">
              <a:buFont typeface="Wingdings" panose="05000000000000000000" pitchFamily="2" charset="2"/>
              <a:buChar char="§"/>
            </a:pPr>
            <a:r>
              <a:rPr lang="en-US" dirty="0" smtClean="0"/>
              <a:t>Water</a:t>
            </a:r>
          </a:p>
          <a:p>
            <a:pPr marL="399161" lvl="1" indent="-225425">
              <a:buFont typeface="Wingdings" panose="05000000000000000000" pitchFamily="2" charset="2"/>
              <a:buChar char="§"/>
            </a:pPr>
            <a:r>
              <a:rPr lang="en-US" dirty="0" smtClean="0"/>
              <a:t>Land &amp; soil</a:t>
            </a:r>
          </a:p>
          <a:p>
            <a:pPr marL="399161" lvl="1" indent="-225425">
              <a:buFont typeface="Wingdings" panose="05000000000000000000" pitchFamily="2" charset="2"/>
              <a:buChar char="§"/>
            </a:pPr>
            <a:r>
              <a:rPr lang="en-US" dirty="0" smtClean="0"/>
              <a:t>Minerals &amp; rocks</a:t>
            </a:r>
          </a:p>
          <a:p>
            <a:pPr marL="399161" lvl="1" indent="-225425">
              <a:buFont typeface="Wingdings" panose="05000000000000000000" pitchFamily="2" charset="2"/>
              <a:buChar char="§"/>
            </a:pPr>
            <a:r>
              <a:rPr lang="en-US" dirty="0" smtClean="0"/>
              <a:t>Living organisms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1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Natural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1499615"/>
            <a:ext cx="3897210" cy="5106457"/>
          </a:xfrm>
        </p:spPr>
        <p:txBody>
          <a:bodyPr>
            <a:normAutofit/>
          </a:bodyPr>
          <a:lstStyle/>
          <a:p>
            <a:r>
              <a:rPr lang="en-US" sz="4400" u="sng" dirty="0" smtClean="0"/>
              <a:t>Renewable</a:t>
            </a:r>
          </a:p>
          <a:p>
            <a:pPr lvl="1"/>
            <a:r>
              <a:rPr lang="en-US" dirty="0" smtClean="0"/>
              <a:t>Can be used without significantly reducing the amount available</a:t>
            </a:r>
          </a:p>
          <a:p>
            <a:pPr lvl="1"/>
            <a:r>
              <a:rPr lang="en-US" dirty="0" smtClean="0"/>
              <a:t>Replenish within months, years, or decades</a:t>
            </a:r>
          </a:p>
          <a:p>
            <a:pPr lvl="1"/>
            <a:r>
              <a:rPr lang="en-US" dirty="0" smtClean="0"/>
              <a:t>Rate of replenishment is greater than or equal to rate of use</a:t>
            </a:r>
          </a:p>
          <a:p>
            <a:pPr lvl="1"/>
            <a:r>
              <a:rPr lang="en-US" dirty="0" smtClean="0"/>
              <a:t>Examples:  water, wind, oxygen, timber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0680" y="1499616"/>
            <a:ext cx="3877570" cy="5106456"/>
          </a:xfrm>
        </p:spPr>
        <p:txBody>
          <a:bodyPr>
            <a:normAutofit/>
          </a:bodyPr>
          <a:lstStyle/>
          <a:p>
            <a:r>
              <a:rPr lang="en-US" sz="4400" u="sng" dirty="0" smtClean="0"/>
              <a:t>Nonrenewable</a:t>
            </a:r>
          </a:p>
          <a:p>
            <a:pPr lvl="1"/>
            <a:r>
              <a:rPr lang="en-US" dirty="0" smtClean="0"/>
              <a:t>Can NOT be used without significantly reducing the amount available</a:t>
            </a:r>
          </a:p>
          <a:p>
            <a:pPr lvl="1"/>
            <a:r>
              <a:rPr lang="en-US" dirty="0" smtClean="0"/>
              <a:t>Replenishment/formation takes millions of years</a:t>
            </a:r>
          </a:p>
          <a:p>
            <a:pPr lvl="1"/>
            <a:r>
              <a:rPr lang="en-US" dirty="0" smtClean="0"/>
              <a:t>Rate of replenishment is less than rate of use</a:t>
            </a:r>
          </a:p>
          <a:p>
            <a:pPr lvl="1"/>
            <a:r>
              <a:rPr lang="en-US" dirty="0" smtClean="0"/>
              <a:t>Examples:  coal, natural gas, petroleum, uranium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7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30580"/>
            <a:ext cx="7853390" cy="1499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Cars: 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Renewable or Non-Renewable?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0041" b="8979"/>
          <a:stretch/>
        </p:blipFill>
        <p:spPr>
          <a:xfrm>
            <a:off x="640453" y="1716808"/>
            <a:ext cx="8142380" cy="494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70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585" y="1499616"/>
            <a:ext cx="7943546" cy="4809744"/>
          </a:xfrm>
        </p:spPr>
        <p:txBody>
          <a:bodyPr>
            <a:normAutofit/>
          </a:bodyPr>
          <a:lstStyle/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dirty="0" smtClean="0"/>
              <a:t>Natural resources are found in every part of the world</a:t>
            </a:r>
          </a:p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dirty="0" smtClean="0"/>
              <a:t>Natural distribution is NOT equal</a:t>
            </a:r>
          </a:p>
          <a:p>
            <a:pPr marL="397574" lvl="1" indent="-223838">
              <a:buFont typeface="Wingdings" panose="05000000000000000000" pitchFamily="2" charset="2"/>
              <a:buChar char="§"/>
            </a:pPr>
            <a:r>
              <a:rPr lang="en-US" dirty="0" smtClean="0"/>
              <a:t>Deserts lack water</a:t>
            </a:r>
          </a:p>
          <a:p>
            <a:pPr marL="397574" lvl="1" indent="-223838">
              <a:buFont typeface="Wingdings" panose="05000000000000000000" pitchFamily="2" charset="2"/>
              <a:buChar char="§"/>
            </a:pPr>
            <a:r>
              <a:rPr lang="en-US" dirty="0" smtClean="0"/>
              <a:t>Tundra lack trees</a:t>
            </a:r>
          </a:p>
          <a:p>
            <a:pPr marL="397574" lvl="1" indent="-223838">
              <a:buFont typeface="Wingdings" panose="05000000000000000000" pitchFamily="2" charset="2"/>
              <a:buChar char="§"/>
            </a:pPr>
            <a:r>
              <a:rPr lang="en-US" dirty="0" smtClean="0"/>
              <a:t>North America has few diamonds</a:t>
            </a:r>
          </a:p>
          <a:p>
            <a:pPr marL="397574" lvl="1" indent="-223838">
              <a:buFont typeface="Wingdings" panose="05000000000000000000" pitchFamily="2" charset="2"/>
              <a:buChar char="§"/>
            </a:pPr>
            <a:r>
              <a:rPr lang="en-US" dirty="0" smtClean="0"/>
              <a:t>Caribbean Islands have no emeralds</a:t>
            </a:r>
          </a:p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dirty="0" smtClean="0"/>
              <a:t>Greater natural resources = wealth &amp; power</a:t>
            </a:r>
          </a:p>
        </p:txBody>
      </p:sp>
    </p:spTree>
    <p:extLst>
      <p:ext uri="{BB962C8B-B14F-4D97-AF65-F5344CB8AC3E}">
        <p14:creationId xmlns:p14="http://schemas.microsoft.com/office/powerpoint/2010/main" val="1358762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Natural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dirty="0" smtClean="0"/>
              <a:t>U.S. has many different natural resources in relatively abundant supply</a:t>
            </a:r>
          </a:p>
          <a:p>
            <a:pPr marL="397574" lvl="1" indent="-223838">
              <a:buFont typeface="Wingdings" panose="05000000000000000000" pitchFamily="2" charset="2"/>
              <a:buChar char="§"/>
            </a:pPr>
            <a:r>
              <a:rPr lang="en-US" dirty="0" smtClean="0"/>
              <a:t>Timber</a:t>
            </a:r>
          </a:p>
          <a:p>
            <a:pPr marL="397574" lvl="1" indent="-223838">
              <a:buFont typeface="Wingdings" panose="05000000000000000000" pitchFamily="2" charset="2"/>
              <a:buChar char="§"/>
            </a:pPr>
            <a:r>
              <a:rPr lang="en-US" dirty="0" smtClean="0"/>
              <a:t>Freshwater</a:t>
            </a:r>
          </a:p>
          <a:p>
            <a:pPr marL="397574" lvl="1" indent="-223838">
              <a:buFont typeface="Wingdings" panose="05000000000000000000" pitchFamily="2" charset="2"/>
              <a:buChar char="§"/>
            </a:pPr>
            <a:r>
              <a:rPr lang="en-US" dirty="0" smtClean="0"/>
              <a:t>Coal</a:t>
            </a:r>
          </a:p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dirty="0" smtClean="0"/>
              <a:t>Often more resources = greater use per person = higher standard of living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24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Ecological Footprint</a:t>
            </a:r>
            <a:endParaRPr lang="en-US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3314" y="22580"/>
            <a:ext cx="2220686" cy="164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52585" y="1499616"/>
            <a:ext cx="8148819" cy="4809744"/>
          </a:xfrm>
        </p:spPr>
        <p:txBody>
          <a:bodyPr/>
          <a:lstStyle/>
          <a:p>
            <a:pPr marL="284163" indent="-284163">
              <a:buFont typeface="Wingdings" panose="05000000000000000000" pitchFamily="2" charset="2"/>
              <a:buChar char="§"/>
            </a:pPr>
            <a:r>
              <a:rPr lang="en-US" dirty="0" smtClean="0"/>
              <a:t>Amount of land needed by each person for their food, water, transport, housing, and waste management</a:t>
            </a:r>
          </a:p>
          <a:p>
            <a:pPr marL="284163" indent="-284163">
              <a:buFont typeface="Wingdings" panose="05000000000000000000" pitchFamily="2" charset="2"/>
              <a:buChar char="§"/>
            </a:pPr>
            <a:r>
              <a:rPr lang="en-US" dirty="0" smtClean="0"/>
              <a:t>Higher standard of living =  higher resource use = bigger ecological footprint</a:t>
            </a: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3444" y="3973207"/>
            <a:ext cx="6536943" cy="288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128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Ecological Footprint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dirty="0" smtClean="0"/>
              <a:t>Use ~25% of world’s resources</a:t>
            </a:r>
          </a:p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dirty="0" smtClean="0"/>
              <a:t>Have ~5% of world’s population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308" y="2659858"/>
            <a:ext cx="6867331" cy="419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2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057" y="858417"/>
            <a:ext cx="8874064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736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70</TotalTime>
  <Words>254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Tw Cen MT</vt:lpstr>
      <vt:lpstr>Tw Cen MT Condensed</vt:lpstr>
      <vt:lpstr>Wingdings</vt:lpstr>
      <vt:lpstr>Wingdings 3</vt:lpstr>
      <vt:lpstr>Integral</vt:lpstr>
      <vt:lpstr>Natural Resources  &amp; Ecological Footprints</vt:lpstr>
      <vt:lpstr>Natural Resources . . .</vt:lpstr>
      <vt:lpstr>Types of Natural Resources</vt:lpstr>
      <vt:lpstr>Cars:    Renewable or Non-Renewable?</vt:lpstr>
      <vt:lpstr>Resource Distribution</vt:lpstr>
      <vt:lpstr>U.S. Natural Resources</vt:lpstr>
      <vt:lpstr>Ecological Footprint</vt:lpstr>
      <vt:lpstr>U.S. Ecological Footprint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Ecological Footprints</dc:title>
  <dc:creator>Heather Wallace</dc:creator>
  <cp:lastModifiedBy>Heather Wallace</cp:lastModifiedBy>
  <cp:revision>10</cp:revision>
  <cp:lastPrinted>2016-05-02T14:00:52Z</cp:lastPrinted>
  <dcterms:created xsi:type="dcterms:W3CDTF">2016-04-18T14:02:35Z</dcterms:created>
  <dcterms:modified xsi:type="dcterms:W3CDTF">2016-11-28T13:01:37Z</dcterms:modified>
</cp:coreProperties>
</file>