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19"/>
  </p:notesMasterIdLst>
  <p:handoutMasterIdLst>
    <p:handoutMasterId r:id="rId20"/>
  </p:handoutMasterIdLst>
  <p:sldIdLst>
    <p:sldId id="256" r:id="rId2"/>
    <p:sldId id="258" r:id="rId3"/>
    <p:sldId id="281" r:id="rId4"/>
    <p:sldId id="279" r:id="rId5"/>
    <p:sldId id="280" r:id="rId6"/>
    <p:sldId id="282" r:id="rId7"/>
    <p:sldId id="283" r:id="rId8"/>
    <p:sldId id="277" r:id="rId9"/>
    <p:sldId id="260" r:id="rId10"/>
    <p:sldId id="261" r:id="rId11"/>
    <p:sldId id="285" r:id="rId12"/>
    <p:sldId id="286" r:id="rId13"/>
    <p:sldId id="262" r:id="rId14"/>
    <p:sldId id="272" r:id="rId15"/>
    <p:sldId id="273" r:id="rId16"/>
    <p:sldId id="274" r:id="rId17"/>
    <p:sldId id="284"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78"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D5CA3676-5FE5-4C48-8EA5-D2B521604DE8}" type="datetimeFigureOut">
              <a:rPr lang="en-US"/>
              <a:pPr>
                <a:defRPr/>
              </a:pPr>
              <a:t>5/1/2017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8CCF1E99-33E1-42CB-979E-4936F73F3866}" type="slidenum">
              <a:rPr lang="en-US"/>
              <a:pPr>
                <a:defRPr/>
              </a:pPr>
              <a:t>‹#›</a:t>
            </a:fld>
            <a:endParaRPr lang="en-US"/>
          </a:p>
        </p:txBody>
      </p:sp>
    </p:spTree>
    <p:extLst>
      <p:ext uri="{BB962C8B-B14F-4D97-AF65-F5344CB8AC3E}">
        <p14:creationId xmlns:p14="http://schemas.microsoft.com/office/powerpoint/2010/main" val="3672126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F4B08F3E-7D7C-4CD3-AAAE-CFA18C93BA2E}" type="datetimeFigureOut">
              <a:rPr lang="en-US"/>
              <a:pPr>
                <a:defRPr/>
              </a:pPr>
              <a:t>5/1/2017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3EF25208-7B79-4DE7-BF5B-F032263720EA}" type="slidenum">
              <a:rPr lang="en-US"/>
              <a:pPr>
                <a:defRPr/>
              </a:pPr>
              <a:t>‹#›</a:t>
            </a:fld>
            <a:endParaRPr lang="en-US"/>
          </a:p>
        </p:txBody>
      </p:sp>
    </p:spTree>
    <p:extLst>
      <p:ext uri="{BB962C8B-B14F-4D97-AF65-F5344CB8AC3E}">
        <p14:creationId xmlns:p14="http://schemas.microsoft.com/office/powerpoint/2010/main" val="1809560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Improvements in agriculture, sanitation, and medical care have enabled the human population to grow enormously in the last few 100 years. As the population grows, consumption, waste, and the overuse of resources also grow. People are beginning to discuss and carry out sustainable development that decreases the impact humans have on the planet.</a:t>
            </a:r>
          </a:p>
          <a:p>
            <a:pPr eaLnBrk="1" hangingPunct="1">
              <a:spcBef>
                <a:spcPct val="0"/>
              </a:spcBef>
            </a:pPr>
            <a:endParaRPr lang="en-US" smtClean="0">
              <a:ea typeface="ＭＳ Ｐゴシック"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25D03429-E8A2-41C1-88FC-0E4CE3CB5EA0}" type="slidenum">
              <a:rPr lang="en-US" smtClean="0"/>
              <a:pPr/>
              <a:t>2</a:t>
            </a:fld>
            <a:endParaRPr lang="en-US" smtClean="0"/>
          </a:p>
        </p:txBody>
      </p:sp>
    </p:spTree>
    <p:extLst>
      <p:ext uri="{BB962C8B-B14F-4D97-AF65-F5344CB8AC3E}">
        <p14:creationId xmlns:p14="http://schemas.microsoft.com/office/powerpoint/2010/main" val="342120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The carrying capacity depends on biotic and abiotic factors. If these factors improve, the carrying capacity increases. If the factors become less plentiful, the carrying capacity drops. If resources are being used faster than they are being replenished, then the species has exceeded its carrying capacity. If this occurs, the population will then decrease in size.</a:t>
            </a:r>
          </a:p>
          <a:p>
            <a:pPr eaLnBrk="1" hangingPunct="1">
              <a:spcBef>
                <a:spcPct val="0"/>
              </a:spcBef>
            </a:pPr>
            <a:endParaRPr lang="en-US" smtClean="0">
              <a:ea typeface="ＭＳ Ｐゴシック"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4D4D9C54-8B42-4943-A522-C59A805E90F4}" type="slidenum">
              <a:rPr lang="en-US" smtClean="0"/>
              <a:pPr/>
              <a:t>9</a:t>
            </a:fld>
            <a:endParaRPr lang="en-US" smtClean="0"/>
          </a:p>
        </p:txBody>
      </p:sp>
    </p:spTree>
    <p:extLst>
      <p:ext uri="{BB962C8B-B14F-4D97-AF65-F5344CB8AC3E}">
        <p14:creationId xmlns:p14="http://schemas.microsoft.com/office/powerpoint/2010/main" val="354406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If the limiting factor decreases, the population decreases. If the limiting factor increases, the population increases. If a limiting factor increases a lot, another factor will most likely become the new limiting factor.</a:t>
            </a:r>
          </a:p>
          <a:p>
            <a:pPr eaLnBrk="1" hangingPunct="1">
              <a:spcBef>
                <a:spcPct val="0"/>
              </a:spcBef>
            </a:pPr>
            <a:r>
              <a:rPr lang="en-US" smtClean="0">
                <a:ea typeface="ＭＳ Ｐゴシック" charset="-128"/>
              </a:rPr>
              <a:t>This may be a bit confusing so let's look at an example of limiting factors. Say you want to make as many chocolate chip cookies as you can with the ingredients you have on hand. It turns out that you have plenty of flour and other ingredients, but only two eggs. You can make only one batch of cookies, because eggs are the limiting factor. But then your neighbor comes over with a dozen eggs. Now you have enough eggs for seven batches of cookies, and enough other ingredients but only two pounds of butter. You can make four batches of cookies, with butter as the limiting factor. If you get more butter, something else will be limiting.</a:t>
            </a:r>
          </a:p>
          <a:p>
            <a:pPr eaLnBrk="1" hangingPunct="1">
              <a:spcBef>
                <a:spcPct val="0"/>
              </a:spcBef>
            </a:pPr>
            <a:endParaRPr lang="en-US" smtClean="0">
              <a:ea typeface="ＭＳ Ｐゴシック" charset="-128"/>
            </a:endParaRPr>
          </a:p>
          <a:p>
            <a:pPr eaLnBrk="1" hangingPunct="1">
              <a:spcBef>
                <a:spcPct val="0"/>
              </a:spcBef>
            </a:pPr>
            <a:endParaRPr lang="en-US" smtClean="0">
              <a:ea typeface="ＭＳ Ｐゴシック"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BF26001E-B47B-4FB0-AFE6-70EAD4FDA89C}" type="slidenum">
              <a:rPr lang="en-US" smtClean="0"/>
              <a:pPr/>
              <a:t>10</a:t>
            </a:fld>
            <a:endParaRPr lang="en-US" smtClean="0"/>
          </a:p>
        </p:txBody>
      </p:sp>
    </p:spTree>
    <p:extLst>
      <p:ext uri="{BB962C8B-B14F-4D97-AF65-F5344CB8AC3E}">
        <p14:creationId xmlns:p14="http://schemas.microsoft.com/office/powerpoint/2010/main" val="6381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A8217BBE-3BFD-478A-8C44-D18ACD06C868}" type="datetimeFigureOut">
              <a:rPr lang="en-US" smtClean="0"/>
              <a:pPr>
                <a:defRPr/>
              </a:pPr>
              <a:t>5/1/2017</a:t>
            </a:fld>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D67533A1-F3A2-4268-9D5E-F554E6668F6B}" type="slidenum">
              <a:rPr lang="en-US" smtClean="0"/>
              <a:pPr>
                <a:defRPr/>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6900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E1DCB7-DFDC-4F27-8E2F-F2A223229E93}" type="datetimeFigureOut">
              <a:rPr lang="en-US" smtClean="0"/>
              <a:pPr>
                <a:defRPr/>
              </a:pPr>
              <a:t>5/1/2017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241072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E1DCB7-DFDC-4F27-8E2F-F2A223229E93}"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295673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E1DCB7-DFDC-4F27-8E2F-F2A223229E93}"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254391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E1DCB7-DFDC-4F27-8E2F-F2A223229E93}"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91009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E1DCB7-DFDC-4F27-8E2F-F2A223229E93}"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681523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E1DCB7-DFDC-4F27-8E2F-F2A223229E93}"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235439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C7B390C-C4B5-47FD-9FF8-CC98DF1E0844}"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DB1422-5FCB-4D50-A130-F2E581FCB9FE}" type="slidenum">
              <a:rPr lang="en-US" smtClean="0"/>
              <a:pPr>
                <a:defRPr/>
              </a:pPr>
              <a:t>‹#›</a:t>
            </a:fld>
            <a:endParaRPr lang="en-US"/>
          </a:p>
        </p:txBody>
      </p:sp>
    </p:spTree>
    <p:extLst>
      <p:ext uri="{BB962C8B-B14F-4D97-AF65-F5344CB8AC3E}">
        <p14:creationId xmlns:p14="http://schemas.microsoft.com/office/powerpoint/2010/main" val="4046217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EF6A713-960C-43B1-96DF-5998F25ED2B7}"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89E19-9DFE-4057-AD86-8245E5A4B9DC}" type="slidenum">
              <a:rPr lang="en-US" smtClean="0"/>
              <a:pPr>
                <a:defRPr/>
              </a:pPr>
              <a:t>‹#›</a:t>
            </a:fld>
            <a:endParaRPr lang="en-US"/>
          </a:p>
        </p:txBody>
      </p:sp>
    </p:spTree>
    <p:extLst>
      <p:ext uri="{BB962C8B-B14F-4D97-AF65-F5344CB8AC3E}">
        <p14:creationId xmlns:p14="http://schemas.microsoft.com/office/powerpoint/2010/main" val="263440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76200"/>
            <a:ext cx="7704667"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1295400"/>
            <a:ext cx="7704667" cy="5177898"/>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5C953F9F-336F-4ADA-A065-B37841FE4BDE}" type="datetimeFigureOut">
              <a:rPr lang="en-US" smtClean="0"/>
              <a:pPr>
                <a:defRPr/>
              </a:pPr>
              <a:t>5/1/2017</a:t>
            </a:fld>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B151E1AE-6179-444D-92C4-30A3D8FECF23}" type="slidenum">
              <a:rPr lang="en-US" smtClean="0"/>
              <a:pPr>
                <a:defRPr/>
              </a:pPr>
              <a:t>‹#›</a:t>
            </a:fld>
            <a:endParaRPr lang="en-US"/>
          </a:p>
        </p:txBody>
      </p:sp>
    </p:spTree>
    <p:extLst>
      <p:ext uri="{BB962C8B-B14F-4D97-AF65-F5344CB8AC3E}">
        <p14:creationId xmlns:p14="http://schemas.microsoft.com/office/powerpoint/2010/main" val="277414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AF9F578-22AA-4385-8EB9-CC7A4390EEF3}" type="datetimeFigureOut">
              <a:rPr lang="en-US" smtClean="0"/>
              <a:pPr>
                <a:defRPr/>
              </a:pPr>
              <a:t>5/1/2017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91E91785-5CB6-4EB5-9284-EF8BFAE8A74F}" type="slidenum">
              <a:rPr lang="en-US" smtClean="0"/>
              <a:pPr>
                <a:defRPr/>
              </a:pPr>
              <a:t>‹#›</a:t>
            </a:fld>
            <a:endParaRPr lang="en-US"/>
          </a:p>
        </p:txBody>
      </p:sp>
    </p:spTree>
    <p:extLst>
      <p:ext uri="{BB962C8B-B14F-4D97-AF65-F5344CB8AC3E}">
        <p14:creationId xmlns:p14="http://schemas.microsoft.com/office/powerpoint/2010/main" val="190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40C3E97-4CF8-4C70-9099-4A570873E481}" type="datetimeFigureOut">
              <a:rPr lang="en-US" smtClean="0"/>
              <a:pPr>
                <a:defRPr/>
              </a:pPr>
              <a:t>5/1/2017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9D0FD8-416A-476A-A732-E820BADEEA10}" type="slidenum">
              <a:rPr lang="en-US" smtClean="0"/>
              <a:pPr>
                <a:defRPr/>
              </a:pPr>
              <a:t>‹#›</a:t>
            </a:fld>
            <a:endParaRPr lang="en-US"/>
          </a:p>
        </p:txBody>
      </p:sp>
    </p:spTree>
    <p:extLst>
      <p:ext uri="{BB962C8B-B14F-4D97-AF65-F5344CB8AC3E}">
        <p14:creationId xmlns:p14="http://schemas.microsoft.com/office/powerpoint/2010/main" val="214177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0164676-158D-4747-A893-6CE3442511B3}" type="datetimeFigureOut">
              <a:rPr lang="en-US" smtClean="0"/>
              <a:pPr>
                <a:defRPr/>
              </a:pPr>
              <a:t>5/1/2017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FD51F1D-003F-45A8-9D4F-7F0AEC76FE3D}" type="slidenum">
              <a:rPr lang="en-US" smtClean="0"/>
              <a:pPr>
                <a:defRPr/>
              </a:pPr>
              <a:t>‹#›</a:t>
            </a:fld>
            <a:endParaRPr lang="en-US"/>
          </a:p>
        </p:txBody>
      </p:sp>
    </p:spTree>
    <p:extLst>
      <p:ext uri="{BB962C8B-B14F-4D97-AF65-F5344CB8AC3E}">
        <p14:creationId xmlns:p14="http://schemas.microsoft.com/office/powerpoint/2010/main" val="229901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C710D7B-BCCA-459F-829C-4A66D78FC929}" type="datetimeFigureOut">
              <a:rPr lang="en-US" smtClean="0"/>
              <a:pPr>
                <a:defRPr/>
              </a:pPr>
              <a:t>5/1/2017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4D6FEA8-B37C-4F99-B757-5FB22CB5A7E7}" type="slidenum">
              <a:rPr lang="en-US" smtClean="0"/>
              <a:pPr>
                <a:defRPr/>
              </a:pPr>
              <a:t>‹#›</a:t>
            </a:fld>
            <a:endParaRPr lang="en-US"/>
          </a:p>
        </p:txBody>
      </p:sp>
    </p:spTree>
    <p:extLst>
      <p:ext uri="{BB962C8B-B14F-4D97-AF65-F5344CB8AC3E}">
        <p14:creationId xmlns:p14="http://schemas.microsoft.com/office/powerpoint/2010/main" val="152419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4E0049-728C-4CB9-BCD2-2FB33994296A}" type="datetimeFigureOut">
              <a:rPr lang="en-US" smtClean="0"/>
              <a:pPr>
                <a:defRPr/>
              </a:pPr>
              <a:t>5/1/2017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02342D2-57AA-45C1-A3DC-4D88C4DEA1DB}" type="slidenum">
              <a:rPr lang="en-US" smtClean="0"/>
              <a:pPr>
                <a:defRPr/>
              </a:pPr>
              <a:t>‹#›</a:t>
            </a:fld>
            <a:endParaRPr lang="en-US"/>
          </a:p>
        </p:txBody>
      </p:sp>
    </p:spTree>
    <p:extLst>
      <p:ext uri="{BB962C8B-B14F-4D97-AF65-F5344CB8AC3E}">
        <p14:creationId xmlns:p14="http://schemas.microsoft.com/office/powerpoint/2010/main" val="146468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8147240-00FB-48A7-A147-E7C2AF856B3A}" type="datetimeFigureOut">
              <a:rPr lang="en-US" smtClean="0"/>
              <a:pPr>
                <a:defRPr/>
              </a:pPr>
              <a:t>5/1/2017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1E6FB9-422A-48B8-9B32-19F2A7A1CBC1}" type="slidenum">
              <a:rPr lang="en-US" smtClean="0"/>
              <a:pPr>
                <a:defRPr/>
              </a:pPr>
              <a:t>‹#›</a:t>
            </a:fld>
            <a:endParaRPr lang="en-US"/>
          </a:p>
        </p:txBody>
      </p:sp>
    </p:spTree>
    <p:extLst>
      <p:ext uri="{BB962C8B-B14F-4D97-AF65-F5344CB8AC3E}">
        <p14:creationId xmlns:p14="http://schemas.microsoft.com/office/powerpoint/2010/main" val="209999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1914054-5A2F-486E-808B-9F5A33820987}" type="datetimeFigureOut">
              <a:rPr lang="en-US" smtClean="0"/>
              <a:pPr>
                <a:defRPr/>
              </a:pPr>
              <a:t>5/1/2017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817D6-45EC-4DE2-B5B4-85C1AD4DEF6E}" type="slidenum">
              <a:rPr lang="en-US" smtClean="0"/>
              <a:pPr>
                <a:defRPr/>
              </a:pPr>
              <a:t>‹#›</a:t>
            </a:fld>
            <a:endParaRPr lang="en-US"/>
          </a:p>
        </p:txBody>
      </p:sp>
    </p:spTree>
    <p:extLst>
      <p:ext uri="{BB962C8B-B14F-4D97-AF65-F5344CB8AC3E}">
        <p14:creationId xmlns:p14="http://schemas.microsoft.com/office/powerpoint/2010/main" val="402452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152400"/>
            <a:ext cx="7704667" cy="1219200"/>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2134" y="1433514"/>
            <a:ext cx="7704666" cy="4891086"/>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1E1DCB7-DFDC-4F27-8E2F-F2A223229E93}" type="datetimeFigureOut">
              <a:rPr lang="en-US" smtClean="0"/>
              <a:pPr>
                <a:defRPr/>
              </a:pPr>
              <a:t>5/1/2017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EF695CC-7651-44F1-A022-0A38D28FE5B6}" type="slidenum">
              <a:rPr lang="en-US" smtClean="0"/>
              <a:pPr>
                <a:defRPr/>
              </a:pPr>
              <a:t>‹#›</a:t>
            </a:fld>
            <a:endParaRPr lang="en-US"/>
          </a:p>
        </p:txBody>
      </p:sp>
    </p:spTree>
    <p:extLst>
      <p:ext uri="{BB962C8B-B14F-4D97-AF65-F5344CB8AC3E}">
        <p14:creationId xmlns:p14="http://schemas.microsoft.com/office/powerpoint/2010/main" val="58249133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ctr" defTabSz="457200" rtl="0" eaLnBrk="1" latinLnBrk="0" hangingPunct="1">
        <a:spcBef>
          <a:spcPct val="0"/>
        </a:spcBef>
        <a:buNone/>
        <a:defRPr sz="44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b="1"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b="1"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757" y="1175053"/>
            <a:ext cx="8305800" cy="3200399"/>
          </a:xfrm>
        </p:spPr>
        <p:txBody>
          <a:bodyPr>
            <a:normAutofit/>
          </a:bodyPr>
          <a:lstStyle/>
          <a:p>
            <a:r>
              <a:rPr lang="en-US" sz="7400" dirty="0" smtClean="0"/>
              <a:t>Population Growth</a:t>
            </a:r>
            <a:endParaRPr lang="en-US" sz="7400" dirty="0"/>
          </a:p>
        </p:txBody>
      </p:sp>
      <p:sp>
        <p:nvSpPr>
          <p:cNvPr id="8195" name="Subtitle 2"/>
          <p:cNvSpPr>
            <a:spLocks noGrp="1"/>
          </p:cNvSpPr>
          <p:nvPr>
            <p:ph type="subTitle" idx="1"/>
          </p:nvPr>
        </p:nvSpPr>
        <p:spPr/>
        <p:txBody>
          <a:bodyPr/>
          <a:lstStyle/>
          <a:p>
            <a:r>
              <a:rPr lang="en-US" smtClean="0"/>
              <a:t>Unit 8</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lstStyle/>
          <a:p>
            <a:r>
              <a:rPr lang="en-US" dirty="0" smtClean="0"/>
              <a:t>Limiting Factors</a:t>
            </a:r>
          </a:p>
        </p:txBody>
      </p:sp>
      <p:sp>
        <p:nvSpPr>
          <p:cNvPr id="3" name="Content Placeholder 2"/>
          <p:cNvSpPr>
            <a:spLocks noGrp="1"/>
          </p:cNvSpPr>
          <p:nvPr>
            <p:ph idx="1"/>
          </p:nvPr>
        </p:nvSpPr>
        <p:spPr/>
        <p:txBody>
          <a:bodyPr>
            <a:normAutofit/>
          </a:bodyPr>
          <a:lstStyle/>
          <a:p>
            <a:r>
              <a:rPr lang="en-US" dirty="0" smtClean="0"/>
              <a:t>Determine the carrying capacity of a population</a:t>
            </a:r>
          </a:p>
          <a:p>
            <a:r>
              <a:rPr lang="en-US" dirty="0" smtClean="0"/>
              <a:t>Examples:</a:t>
            </a:r>
          </a:p>
          <a:p>
            <a:pPr lvl="1"/>
            <a:r>
              <a:rPr lang="en-US" sz="3200" dirty="0" smtClean="0"/>
              <a:t>Disease</a:t>
            </a:r>
            <a:endParaRPr lang="en-US" sz="3200" dirty="0"/>
          </a:p>
          <a:p>
            <a:pPr lvl="1"/>
            <a:r>
              <a:rPr lang="en-US" sz="3200" dirty="0"/>
              <a:t>Predation</a:t>
            </a:r>
          </a:p>
          <a:p>
            <a:pPr lvl="1"/>
            <a:r>
              <a:rPr lang="en-US" sz="3200" dirty="0"/>
              <a:t>Food Resources</a:t>
            </a:r>
          </a:p>
          <a:p>
            <a:pPr lvl="1"/>
            <a:r>
              <a:rPr lang="en-US" sz="3200" dirty="0"/>
              <a:t>Habitat </a:t>
            </a:r>
            <a:r>
              <a:rPr lang="en-US" sz="3200" dirty="0" smtClean="0"/>
              <a:t>Size</a:t>
            </a:r>
          </a:p>
          <a:p>
            <a:pPr lvl="1"/>
            <a:r>
              <a:rPr lang="en-US" sz="3200" dirty="0" smtClean="0"/>
              <a:t>Competition</a:t>
            </a:r>
          </a:p>
        </p:txBody>
      </p:sp>
      <p:pic>
        <p:nvPicPr>
          <p:cNvPr id="6" name="Picture 5"/>
          <p:cNvPicPr>
            <a:picLocks noChangeAspect="1"/>
          </p:cNvPicPr>
          <p:nvPr/>
        </p:nvPicPr>
        <p:blipFill>
          <a:blip r:embed="rId3" cstate="print"/>
          <a:stretch>
            <a:fillRect/>
          </a:stretch>
        </p:blipFill>
        <p:spPr>
          <a:xfrm>
            <a:off x="4343400" y="1981200"/>
            <a:ext cx="4800600" cy="26358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Limiting Factors:  </a:t>
            </a:r>
            <a:br>
              <a:rPr lang="en-US" dirty="0" smtClean="0"/>
            </a:br>
            <a:r>
              <a:rPr lang="en-US" dirty="0" smtClean="0"/>
              <a:t>Density Dependent</a:t>
            </a:r>
            <a:endParaRPr lang="en-US" dirty="0"/>
          </a:p>
        </p:txBody>
      </p:sp>
      <p:sp>
        <p:nvSpPr>
          <p:cNvPr id="3" name="Content Placeholder 2"/>
          <p:cNvSpPr>
            <a:spLocks noGrp="1"/>
          </p:cNvSpPr>
          <p:nvPr>
            <p:ph idx="1"/>
          </p:nvPr>
        </p:nvSpPr>
        <p:spPr/>
        <p:txBody>
          <a:bodyPr/>
          <a:lstStyle/>
          <a:p>
            <a:pPr marL="0" indent="0">
              <a:buNone/>
            </a:pPr>
            <a:r>
              <a:rPr lang="en-US" dirty="0" smtClean="0"/>
              <a:t>Using the reading/notes sheet provided . . .</a:t>
            </a:r>
          </a:p>
          <a:p>
            <a:pPr lvl="1"/>
            <a:r>
              <a:rPr lang="en-US" sz="3200" dirty="0" smtClean="0"/>
              <a:t>Describe</a:t>
            </a:r>
          </a:p>
          <a:p>
            <a:pPr lvl="1"/>
            <a:r>
              <a:rPr lang="en-US" sz="3200" dirty="0" smtClean="0"/>
              <a:t>Examples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Limiting Factors</a:t>
            </a:r>
            <a:r>
              <a:rPr lang="en-US" smtClean="0"/>
              <a:t>:  </a:t>
            </a:r>
            <a:br>
              <a:rPr lang="en-US" smtClean="0"/>
            </a:br>
            <a:r>
              <a:rPr lang="en-US" smtClean="0"/>
              <a:t>Density Independent</a:t>
            </a:r>
            <a:endParaRPr lang="en-US"/>
          </a:p>
        </p:txBody>
      </p:sp>
      <p:sp>
        <p:nvSpPr>
          <p:cNvPr id="3" name="Content Placeholder 2"/>
          <p:cNvSpPr>
            <a:spLocks noGrp="1"/>
          </p:cNvSpPr>
          <p:nvPr>
            <p:ph idx="1"/>
          </p:nvPr>
        </p:nvSpPr>
        <p:spPr/>
        <p:txBody>
          <a:bodyPr>
            <a:normAutofit/>
          </a:bodyPr>
          <a:lstStyle/>
          <a:p>
            <a:pPr marL="0" indent="0">
              <a:buNone/>
            </a:pPr>
            <a:r>
              <a:rPr lang="en-US" dirty="0"/>
              <a:t>Using the reading/notes sheet provided . . .</a:t>
            </a:r>
          </a:p>
          <a:p>
            <a:pPr lvl="1"/>
            <a:r>
              <a:rPr lang="en-US" sz="3200" dirty="0"/>
              <a:t>Describe</a:t>
            </a:r>
          </a:p>
          <a:p>
            <a:pPr lvl="1"/>
            <a:r>
              <a:rPr lang="en-US" sz="3200" dirty="0" smtClean="0"/>
              <a:t>Examples</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smtClean="0"/>
              <a:t>Population Growth</a:t>
            </a:r>
          </a:p>
        </p:txBody>
      </p:sp>
      <p:sp>
        <p:nvSpPr>
          <p:cNvPr id="3" name="Content Placeholder 2"/>
          <p:cNvSpPr>
            <a:spLocks noGrp="1"/>
          </p:cNvSpPr>
          <p:nvPr>
            <p:ph idx="1"/>
          </p:nvPr>
        </p:nvSpPr>
        <p:spPr/>
        <p:txBody>
          <a:bodyPr>
            <a:normAutofit/>
          </a:bodyPr>
          <a:lstStyle/>
          <a:p>
            <a:r>
              <a:rPr lang="en-US" dirty="0" smtClean="0"/>
              <a:t>Three population growth curves :</a:t>
            </a:r>
          </a:p>
          <a:p>
            <a:pPr lvl="1"/>
            <a:r>
              <a:rPr lang="en-US" sz="3200" dirty="0" smtClean="0"/>
              <a:t>Linear Growth</a:t>
            </a:r>
          </a:p>
          <a:p>
            <a:pPr lvl="1"/>
            <a:r>
              <a:rPr lang="en-US" sz="3200" dirty="0" smtClean="0"/>
              <a:t>Exponential Growth</a:t>
            </a:r>
          </a:p>
          <a:p>
            <a:pPr lvl="1"/>
            <a:r>
              <a:rPr lang="en-US" sz="3200" dirty="0" smtClean="0"/>
              <a:t>S-Curve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r>
              <a:rPr lang="en-US" dirty="0" smtClean="0"/>
              <a:t>1.  Linear Growth</a:t>
            </a:r>
          </a:p>
        </p:txBody>
      </p:sp>
      <p:sp>
        <p:nvSpPr>
          <p:cNvPr id="14338" name="Content Placeholder 2"/>
          <p:cNvSpPr>
            <a:spLocks noGrp="1"/>
          </p:cNvSpPr>
          <p:nvPr>
            <p:ph idx="1"/>
          </p:nvPr>
        </p:nvSpPr>
        <p:spPr>
          <a:xfrm>
            <a:off x="982133" y="1295400"/>
            <a:ext cx="7704667" cy="1752600"/>
          </a:xfrm>
        </p:spPr>
        <p:txBody>
          <a:bodyPr/>
          <a:lstStyle/>
          <a:p>
            <a:r>
              <a:rPr lang="en-US" dirty="0" smtClean="0"/>
              <a:t>Population increases at the same speed over time</a:t>
            </a:r>
          </a:p>
          <a:p>
            <a:r>
              <a:rPr lang="en-US" dirty="0" smtClean="0"/>
              <a:t>Example:  40 individuals every 3 years</a:t>
            </a:r>
          </a:p>
        </p:txBody>
      </p:sp>
      <p:pic>
        <p:nvPicPr>
          <p:cNvPr id="14339" name="Picture 2"/>
          <p:cNvPicPr>
            <a:picLocks noChangeAspect="1" noChangeArrowheads="1"/>
          </p:cNvPicPr>
          <p:nvPr/>
        </p:nvPicPr>
        <p:blipFill>
          <a:blip r:embed="rId2" cstate="print"/>
          <a:srcRect/>
          <a:stretch>
            <a:fillRect/>
          </a:stretch>
        </p:blipFill>
        <p:spPr bwMode="auto">
          <a:xfrm>
            <a:off x="1295400" y="3151188"/>
            <a:ext cx="6172200" cy="370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r>
              <a:rPr lang="en-US" dirty="0" smtClean="0"/>
              <a:t>2.  Exponential Growth</a:t>
            </a:r>
          </a:p>
        </p:txBody>
      </p:sp>
      <p:sp>
        <p:nvSpPr>
          <p:cNvPr id="15362" name="Content Placeholder 2"/>
          <p:cNvSpPr>
            <a:spLocks noGrp="1"/>
          </p:cNvSpPr>
          <p:nvPr>
            <p:ph idx="1"/>
          </p:nvPr>
        </p:nvSpPr>
        <p:spPr>
          <a:xfrm>
            <a:off x="838200" y="1331494"/>
            <a:ext cx="8001000" cy="4307306"/>
          </a:xfrm>
        </p:spPr>
        <p:txBody>
          <a:bodyPr>
            <a:normAutofit/>
          </a:bodyPr>
          <a:lstStyle/>
          <a:p>
            <a:r>
              <a:rPr lang="en-US" dirty="0" smtClean="0"/>
              <a:t>Population increases at an ever-faster pace</a:t>
            </a:r>
          </a:p>
          <a:p>
            <a:r>
              <a:rPr lang="en-US" dirty="0" smtClean="0"/>
              <a:t>Example:</a:t>
            </a:r>
          </a:p>
          <a:p>
            <a:pPr lvl="1"/>
            <a:r>
              <a:rPr lang="en-US" dirty="0" smtClean="0"/>
              <a:t>250 </a:t>
            </a:r>
            <a:r>
              <a:rPr lang="en-US" dirty="0" err="1" smtClean="0"/>
              <a:t>yrs</a:t>
            </a:r>
            <a:r>
              <a:rPr lang="en-US" dirty="0" smtClean="0"/>
              <a:t> = 5,000</a:t>
            </a:r>
          </a:p>
          <a:p>
            <a:pPr lvl="1"/>
            <a:r>
              <a:rPr lang="en-US" dirty="0" smtClean="0"/>
              <a:t>60 </a:t>
            </a:r>
            <a:r>
              <a:rPr lang="en-US" dirty="0" err="1" smtClean="0"/>
              <a:t>yrs</a:t>
            </a:r>
            <a:r>
              <a:rPr lang="en-US" dirty="0" smtClean="0"/>
              <a:t> = +5,000</a:t>
            </a:r>
          </a:p>
          <a:p>
            <a:pPr lvl="1"/>
            <a:r>
              <a:rPr lang="en-US" dirty="0" smtClean="0"/>
              <a:t>40 </a:t>
            </a:r>
            <a:r>
              <a:rPr lang="en-US" dirty="0" err="1" smtClean="0"/>
              <a:t>yrs</a:t>
            </a:r>
            <a:r>
              <a:rPr lang="en-US" dirty="0" smtClean="0"/>
              <a:t> = +5,000</a:t>
            </a:r>
          </a:p>
          <a:p>
            <a:pPr lvl="1"/>
            <a:r>
              <a:rPr lang="en-US" dirty="0" smtClean="0"/>
              <a:t>30 </a:t>
            </a:r>
            <a:r>
              <a:rPr lang="en-US" dirty="0" err="1" smtClean="0"/>
              <a:t>yrs</a:t>
            </a:r>
            <a:r>
              <a:rPr lang="en-US" dirty="0" smtClean="0"/>
              <a:t> = +5,000</a:t>
            </a:r>
          </a:p>
        </p:txBody>
      </p:sp>
      <p:pic>
        <p:nvPicPr>
          <p:cNvPr id="4" name="Picture 3"/>
          <p:cNvPicPr>
            <a:picLocks noChangeAspect="1"/>
          </p:cNvPicPr>
          <p:nvPr/>
        </p:nvPicPr>
        <p:blipFill rotWithShape="1">
          <a:blip r:embed="rId2" cstate="print"/>
          <a:srcRect l="31667" t="21111" b="12222"/>
          <a:stretch/>
        </p:blipFill>
        <p:spPr>
          <a:xfrm>
            <a:off x="4114800" y="2362200"/>
            <a:ext cx="5029200" cy="36799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r>
              <a:rPr lang="en-US" smtClean="0"/>
              <a:t>S-Curve</a:t>
            </a:r>
          </a:p>
        </p:txBody>
      </p:sp>
      <p:sp>
        <p:nvSpPr>
          <p:cNvPr id="3" name="Content Placeholder 2"/>
          <p:cNvSpPr>
            <a:spLocks noGrp="1"/>
          </p:cNvSpPr>
          <p:nvPr>
            <p:ph idx="1"/>
          </p:nvPr>
        </p:nvSpPr>
        <p:spPr>
          <a:xfrm>
            <a:off x="982133" y="1295400"/>
            <a:ext cx="3666067" cy="5257800"/>
          </a:xfrm>
        </p:spPr>
        <p:txBody>
          <a:bodyPr>
            <a:normAutofit/>
          </a:bodyPr>
          <a:lstStyle/>
          <a:p>
            <a:r>
              <a:rPr lang="en-US" dirty="0" smtClean="0"/>
              <a:t>NO population can grow forever</a:t>
            </a:r>
          </a:p>
          <a:p>
            <a:pPr lvl="1"/>
            <a:r>
              <a:rPr lang="en-US" dirty="0" smtClean="0"/>
              <a:t>At some point resources run out</a:t>
            </a:r>
          </a:p>
          <a:p>
            <a:pPr lvl="1"/>
            <a:r>
              <a:rPr lang="en-US" dirty="0" smtClean="0"/>
              <a:t>Population reaches carrying capacity</a:t>
            </a:r>
          </a:p>
          <a:p>
            <a:r>
              <a:rPr lang="en-US" dirty="0" smtClean="0"/>
              <a:t>Example:  population hovers around 1.6 million</a:t>
            </a:r>
          </a:p>
        </p:txBody>
      </p:sp>
      <p:pic>
        <p:nvPicPr>
          <p:cNvPr id="5" name="Picture 4"/>
          <p:cNvPicPr>
            <a:picLocks noChangeAspect="1"/>
          </p:cNvPicPr>
          <p:nvPr/>
        </p:nvPicPr>
        <p:blipFill rotWithShape="1">
          <a:blip r:embed="rId2" cstate="print"/>
          <a:srcRect l="4687" r="3126" b="4167"/>
          <a:stretch/>
        </p:blipFill>
        <p:spPr>
          <a:xfrm>
            <a:off x="4648200" y="1981200"/>
            <a:ext cx="4523874" cy="35270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52400"/>
            <a:ext cx="7704667" cy="2531838"/>
          </a:xfrm>
        </p:spPr>
        <p:txBody>
          <a:bodyPr>
            <a:normAutofit lnSpcReduction="10000"/>
          </a:bodyPr>
          <a:lstStyle/>
          <a:p>
            <a:r>
              <a:rPr lang="en-US" dirty="0" smtClean="0"/>
              <a:t>Growth type:</a:t>
            </a:r>
          </a:p>
          <a:p>
            <a:r>
              <a:rPr lang="en-US" dirty="0" smtClean="0"/>
              <a:t>Carrying capacity:</a:t>
            </a:r>
          </a:p>
          <a:p>
            <a:r>
              <a:rPr lang="en-US" dirty="0" smtClean="0"/>
              <a:t>Peak population:</a:t>
            </a:r>
          </a:p>
          <a:p>
            <a:r>
              <a:rPr lang="en-US" dirty="0" smtClean="0"/>
              <a:t>Area of population decline:</a:t>
            </a:r>
            <a:endParaRPr lang="en-US" dirty="0"/>
          </a:p>
        </p:txBody>
      </p:sp>
      <p:pic>
        <p:nvPicPr>
          <p:cNvPr id="4" name="Picture 3"/>
          <p:cNvPicPr>
            <a:picLocks noChangeAspect="1"/>
          </p:cNvPicPr>
          <p:nvPr/>
        </p:nvPicPr>
        <p:blipFill>
          <a:blip r:embed="rId2" cstate="print"/>
          <a:stretch>
            <a:fillRect/>
          </a:stretch>
        </p:blipFill>
        <p:spPr>
          <a:xfrm>
            <a:off x="1350063" y="2684238"/>
            <a:ext cx="6968806" cy="4177773"/>
          </a:xfrm>
          <a:prstGeom prst="rect">
            <a:avLst/>
          </a:prstGeom>
        </p:spPr>
      </p:pic>
    </p:spTree>
    <p:extLst>
      <p:ext uri="{BB962C8B-B14F-4D97-AF65-F5344CB8AC3E}">
        <p14:creationId xmlns:p14="http://schemas.microsoft.com/office/powerpoint/2010/main" val="4973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Population Size</a:t>
            </a:r>
          </a:p>
        </p:txBody>
      </p:sp>
      <p:sp>
        <p:nvSpPr>
          <p:cNvPr id="3" name="Content Placeholder 2"/>
          <p:cNvSpPr>
            <a:spLocks noGrp="1"/>
          </p:cNvSpPr>
          <p:nvPr>
            <p:ph idx="1"/>
          </p:nvPr>
        </p:nvSpPr>
        <p:spPr>
          <a:xfrm>
            <a:off x="982134" y="1637097"/>
            <a:ext cx="3713692" cy="4836201"/>
          </a:xfrm>
        </p:spPr>
        <p:txBody>
          <a:bodyPr>
            <a:normAutofit/>
          </a:bodyPr>
          <a:lstStyle/>
          <a:p>
            <a:r>
              <a:rPr lang="en-US" dirty="0" smtClean="0"/>
              <a:t> . . . number of individuals of the same species living in the same place at the same time</a:t>
            </a:r>
          </a:p>
          <a:p>
            <a:r>
              <a:rPr lang="en-US" dirty="0" smtClean="0"/>
              <a:t>Size proportional to resource needs</a:t>
            </a:r>
          </a:p>
          <a:p>
            <a:endParaRPr lang="en-US" dirty="0" smtClean="0"/>
          </a:p>
        </p:txBody>
      </p:sp>
      <p:pic>
        <p:nvPicPr>
          <p:cNvPr id="7" name="Picture 6"/>
          <p:cNvPicPr>
            <a:picLocks noChangeAspect="1"/>
          </p:cNvPicPr>
          <p:nvPr/>
        </p:nvPicPr>
        <p:blipFill>
          <a:blip r:embed="rId3" cstate="print"/>
          <a:stretch>
            <a:fillRect/>
          </a:stretch>
        </p:blipFill>
        <p:spPr>
          <a:xfrm>
            <a:off x="4695825" y="1637097"/>
            <a:ext cx="4448175" cy="48321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Graphs</a:t>
            </a:r>
            <a:endParaRPr lang="en-US" dirty="0"/>
          </a:p>
        </p:txBody>
      </p:sp>
      <p:pic>
        <p:nvPicPr>
          <p:cNvPr id="4" name="Picture 3"/>
          <p:cNvPicPr>
            <a:picLocks noChangeAspect="1"/>
          </p:cNvPicPr>
          <p:nvPr/>
        </p:nvPicPr>
        <p:blipFill>
          <a:blip r:embed="rId2" cstate="print"/>
          <a:stretch>
            <a:fillRect/>
          </a:stretch>
        </p:blipFill>
        <p:spPr>
          <a:xfrm>
            <a:off x="1155032" y="1105479"/>
            <a:ext cx="7543800" cy="5756532"/>
          </a:xfrm>
          <a:prstGeom prst="rect">
            <a:avLst/>
          </a:prstGeom>
        </p:spPr>
      </p:pic>
    </p:spTree>
    <p:extLst>
      <p:ext uri="{BB962C8B-B14F-4D97-AF65-F5344CB8AC3E}">
        <p14:creationId xmlns:p14="http://schemas.microsoft.com/office/powerpoint/2010/main" val="267332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in Population Size</a:t>
            </a:r>
            <a:endParaRPr lang="en-US" dirty="0"/>
          </a:p>
        </p:txBody>
      </p:sp>
      <p:sp>
        <p:nvSpPr>
          <p:cNvPr id="3" name="Content Placeholder 2"/>
          <p:cNvSpPr>
            <a:spLocks noGrp="1"/>
          </p:cNvSpPr>
          <p:nvPr>
            <p:ph idx="1"/>
          </p:nvPr>
        </p:nvSpPr>
        <p:spPr>
          <a:xfrm>
            <a:off x="982133" y="1295400"/>
            <a:ext cx="7704667" cy="2895600"/>
          </a:xfrm>
        </p:spPr>
        <p:txBody>
          <a:bodyPr/>
          <a:lstStyle/>
          <a:p>
            <a:r>
              <a:rPr lang="en-US" dirty="0" smtClean="0"/>
              <a:t>Increases:  births &amp; immigration (individuals move into an area)</a:t>
            </a:r>
          </a:p>
          <a:p>
            <a:r>
              <a:rPr lang="en-US" dirty="0" smtClean="0"/>
              <a:t>Decreases:  death &amp; emigration (individuals move out of an area)</a:t>
            </a:r>
          </a:p>
          <a:p>
            <a:endParaRPr lang="en-US" dirty="0"/>
          </a:p>
        </p:txBody>
      </p:sp>
      <p:pic>
        <p:nvPicPr>
          <p:cNvPr id="4" name="Picture 3"/>
          <p:cNvPicPr>
            <a:picLocks noChangeAspect="1"/>
          </p:cNvPicPr>
          <p:nvPr/>
        </p:nvPicPr>
        <p:blipFill>
          <a:blip r:embed="rId2" cstate="print"/>
          <a:stretch>
            <a:fillRect/>
          </a:stretch>
        </p:blipFill>
        <p:spPr>
          <a:xfrm>
            <a:off x="0" y="3823466"/>
            <a:ext cx="9156510" cy="3034534"/>
          </a:xfrm>
          <a:prstGeom prst="rect">
            <a:avLst/>
          </a:prstGeom>
        </p:spPr>
      </p:pic>
    </p:spTree>
    <p:extLst>
      <p:ext uri="{BB962C8B-B14F-4D97-AF65-F5344CB8AC3E}">
        <p14:creationId xmlns:p14="http://schemas.microsoft.com/office/powerpoint/2010/main" val="12462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3" name="Content Placeholder 2"/>
          <p:cNvSpPr>
            <a:spLocks noGrp="1"/>
          </p:cNvSpPr>
          <p:nvPr>
            <p:ph idx="1"/>
          </p:nvPr>
        </p:nvSpPr>
        <p:spPr>
          <a:xfrm>
            <a:off x="982133" y="1447799"/>
            <a:ext cx="4123267" cy="4201245"/>
          </a:xfrm>
        </p:spPr>
        <p:txBody>
          <a:bodyPr>
            <a:normAutofit/>
          </a:bodyPr>
          <a:lstStyle/>
          <a:p>
            <a:r>
              <a:rPr lang="en-US" dirty="0" smtClean="0"/>
              <a:t>More births/immigration than deaths/emigration</a:t>
            </a:r>
          </a:p>
          <a:p>
            <a:r>
              <a:rPr lang="en-US" dirty="0" smtClean="0"/>
              <a:t>Positive slope</a:t>
            </a:r>
          </a:p>
          <a:p>
            <a:r>
              <a:rPr lang="en-US" dirty="0" smtClean="0"/>
              <a:t>Need more resources</a:t>
            </a:r>
            <a:endParaRPr lang="en-US" dirty="0"/>
          </a:p>
        </p:txBody>
      </p:sp>
      <p:pic>
        <p:nvPicPr>
          <p:cNvPr id="4" name="Picture 3"/>
          <p:cNvPicPr>
            <a:picLocks noChangeAspect="1"/>
          </p:cNvPicPr>
          <p:nvPr/>
        </p:nvPicPr>
        <p:blipFill rotWithShape="1">
          <a:blip r:embed="rId2" cstate="print"/>
          <a:srcRect r="67475"/>
          <a:stretch/>
        </p:blipFill>
        <p:spPr>
          <a:xfrm>
            <a:off x="5105400" y="1447800"/>
            <a:ext cx="4121293" cy="4201245"/>
          </a:xfrm>
          <a:prstGeom prst="rect">
            <a:avLst/>
          </a:prstGeom>
        </p:spPr>
      </p:pic>
    </p:spTree>
    <p:extLst>
      <p:ext uri="{BB962C8B-B14F-4D97-AF65-F5344CB8AC3E}">
        <p14:creationId xmlns:p14="http://schemas.microsoft.com/office/powerpoint/2010/main" val="313254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Population</a:t>
            </a:r>
            <a:endParaRPr lang="en-US" dirty="0"/>
          </a:p>
        </p:txBody>
      </p:sp>
      <p:sp>
        <p:nvSpPr>
          <p:cNvPr id="3" name="Content Placeholder 2"/>
          <p:cNvSpPr>
            <a:spLocks noGrp="1"/>
          </p:cNvSpPr>
          <p:nvPr>
            <p:ph idx="1"/>
          </p:nvPr>
        </p:nvSpPr>
        <p:spPr>
          <a:xfrm>
            <a:off x="982133" y="1447799"/>
            <a:ext cx="4123267" cy="4201245"/>
          </a:xfrm>
        </p:spPr>
        <p:txBody>
          <a:bodyPr>
            <a:normAutofit/>
          </a:bodyPr>
          <a:lstStyle/>
          <a:p>
            <a:r>
              <a:rPr lang="en-US" dirty="0" smtClean="0"/>
              <a:t>Equal births/immigration and deaths/emigration</a:t>
            </a:r>
          </a:p>
          <a:p>
            <a:r>
              <a:rPr lang="en-US" dirty="0" smtClean="0"/>
              <a:t>No/flat slope</a:t>
            </a:r>
          </a:p>
          <a:p>
            <a:r>
              <a:rPr lang="en-US" dirty="0" smtClean="0"/>
              <a:t>No change in resource needs</a:t>
            </a:r>
            <a:endParaRPr lang="en-US" dirty="0"/>
          </a:p>
        </p:txBody>
      </p:sp>
      <p:pic>
        <p:nvPicPr>
          <p:cNvPr id="4" name="Picture 3"/>
          <p:cNvPicPr>
            <a:picLocks noChangeAspect="1"/>
          </p:cNvPicPr>
          <p:nvPr/>
        </p:nvPicPr>
        <p:blipFill rotWithShape="1">
          <a:blip r:embed="rId2" cstate="print"/>
          <a:srcRect l="33677" r="32646"/>
          <a:stretch/>
        </p:blipFill>
        <p:spPr>
          <a:xfrm>
            <a:off x="4876800" y="1447800"/>
            <a:ext cx="4267200" cy="4201245"/>
          </a:xfrm>
          <a:prstGeom prst="rect">
            <a:avLst/>
          </a:prstGeom>
        </p:spPr>
      </p:pic>
    </p:spTree>
    <p:extLst>
      <p:ext uri="{BB962C8B-B14F-4D97-AF65-F5344CB8AC3E}">
        <p14:creationId xmlns:p14="http://schemas.microsoft.com/office/powerpoint/2010/main" val="86697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Decline</a:t>
            </a:r>
            <a:endParaRPr lang="en-US" dirty="0"/>
          </a:p>
        </p:txBody>
      </p:sp>
      <p:sp>
        <p:nvSpPr>
          <p:cNvPr id="3" name="Content Placeholder 2"/>
          <p:cNvSpPr>
            <a:spLocks noGrp="1"/>
          </p:cNvSpPr>
          <p:nvPr>
            <p:ph idx="1"/>
          </p:nvPr>
        </p:nvSpPr>
        <p:spPr>
          <a:xfrm>
            <a:off x="982133" y="1447799"/>
            <a:ext cx="4123267" cy="4201245"/>
          </a:xfrm>
        </p:spPr>
        <p:txBody>
          <a:bodyPr>
            <a:normAutofit/>
          </a:bodyPr>
          <a:lstStyle/>
          <a:p>
            <a:r>
              <a:rPr lang="en-US" dirty="0" smtClean="0"/>
              <a:t>Fewer births/immigration than deaths/emigration</a:t>
            </a:r>
          </a:p>
          <a:p>
            <a:r>
              <a:rPr lang="en-US" dirty="0" smtClean="0"/>
              <a:t>Negative slope</a:t>
            </a:r>
          </a:p>
          <a:p>
            <a:r>
              <a:rPr lang="en-US" dirty="0" smtClean="0"/>
              <a:t>Need fewer resources</a:t>
            </a:r>
            <a:endParaRPr lang="en-US" dirty="0"/>
          </a:p>
        </p:txBody>
      </p:sp>
      <p:pic>
        <p:nvPicPr>
          <p:cNvPr id="4" name="Picture 3"/>
          <p:cNvPicPr>
            <a:picLocks noChangeAspect="1"/>
          </p:cNvPicPr>
          <p:nvPr/>
        </p:nvPicPr>
        <p:blipFill rotWithShape="1">
          <a:blip r:embed="rId2" cstate="print"/>
          <a:srcRect l="67353" r="122"/>
          <a:stretch/>
        </p:blipFill>
        <p:spPr>
          <a:xfrm>
            <a:off x="5105400" y="1447800"/>
            <a:ext cx="4121293" cy="4201245"/>
          </a:xfrm>
          <a:prstGeom prst="rect">
            <a:avLst/>
          </a:prstGeom>
        </p:spPr>
      </p:pic>
    </p:spTree>
    <p:extLst>
      <p:ext uri="{BB962C8B-B14F-4D97-AF65-F5344CB8AC3E}">
        <p14:creationId xmlns:p14="http://schemas.microsoft.com/office/powerpoint/2010/main" val="40019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dirty="0" smtClean="0"/>
              <a:t>Limits on Population Growth</a:t>
            </a:r>
          </a:p>
        </p:txBody>
      </p:sp>
      <p:sp>
        <p:nvSpPr>
          <p:cNvPr id="3" name="Content Placeholder 2"/>
          <p:cNvSpPr>
            <a:spLocks noGrp="1"/>
          </p:cNvSpPr>
          <p:nvPr>
            <p:ph idx="1"/>
          </p:nvPr>
        </p:nvSpPr>
        <p:spPr>
          <a:xfrm>
            <a:off x="982133" y="1295400"/>
            <a:ext cx="7704667" cy="2666999"/>
          </a:xfrm>
        </p:spPr>
        <p:txBody>
          <a:bodyPr>
            <a:normAutofit lnSpcReduction="10000"/>
          </a:bodyPr>
          <a:lstStyle/>
          <a:p>
            <a:r>
              <a:rPr lang="en-US" dirty="0" smtClean="0"/>
              <a:t>Biotic Potential:  maximum biological ability of an individual or population to reproduce (think rabbits vs. people)</a:t>
            </a:r>
          </a:p>
          <a:p>
            <a:r>
              <a:rPr lang="en-US" dirty="0" smtClean="0"/>
              <a:t>Limiting factors:  environmental constraint on population size</a:t>
            </a:r>
          </a:p>
        </p:txBody>
      </p:sp>
      <p:pic>
        <p:nvPicPr>
          <p:cNvPr id="13316" name="Picture 2"/>
          <p:cNvPicPr>
            <a:picLocks noChangeAspect="1" noChangeArrowheads="1"/>
          </p:cNvPicPr>
          <p:nvPr/>
        </p:nvPicPr>
        <p:blipFill>
          <a:blip r:embed="rId2" cstate="print"/>
          <a:srcRect/>
          <a:stretch>
            <a:fillRect/>
          </a:stretch>
        </p:blipFill>
        <p:spPr bwMode="auto">
          <a:xfrm>
            <a:off x="2534240" y="3970421"/>
            <a:ext cx="4600451" cy="2887579"/>
          </a:xfrm>
          <a:prstGeom prst="rect">
            <a:avLst/>
          </a:prstGeom>
          <a:noFill/>
          <a:ln w="9525">
            <a:noFill/>
            <a:miter lim="800000"/>
            <a:headEnd/>
            <a:tailEnd/>
          </a:ln>
        </p:spPr>
      </p:pic>
    </p:spTree>
    <p:extLst>
      <p:ext uri="{BB962C8B-B14F-4D97-AF65-F5344CB8AC3E}">
        <p14:creationId xmlns:p14="http://schemas.microsoft.com/office/powerpoint/2010/main" val="1175235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r>
              <a:rPr lang="en-US" smtClean="0"/>
              <a:t>Carrying Capacity</a:t>
            </a:r>
          </a:p>
        </p:txBody>
      </p:sp>
      <p:sp>
        <p:nvSpPr>
          <p:cNvPr id="3" name="Content Placeholder 2"/>
          <p:cNvSpPr>
            <a:spLocks noGrp="1"/>
          </p:cNvSpPr>
          <p:nvPr>
            <p:ph idx="1"/>
          </p:nvPr>
        </p:nvSpPr>
        <p:spPr>
          <a:xfrm>
            <a:off x="982133" y="1295400"/>
            <a:ext cx="7857067" cy="1676400"/>
          </a:xfrm>
        </p:spPr>
        <p:txBody>
          <a:bodyPr/>
          <a:lstStyle/>
          <a:p>
            <a:r>
              <a:rPr lang="en-US" dirty="0" smtClean="0"/>
              <a:t>Maximum sustainable (steady) population</a:t>
            </a:r>
          </a:p>
        </p:txBody>
      </p:sp>
      <p:pic>
        <p:nvPicPr>
          <p:cNvPr id="11267" name="Picture 4"/>
          <p:cNvPicPr>
            <a:picLocks noChangeAspect="1" noChangeArrowheads="1"/>
          </p:cNvPicPr>
          <p:nvPr/>
        </p:nvPicPr>
        <p:blipFill>
          <a:blip r:embed="rId3" cstate="print"/>
          <a:srcRect b="6383"/>
          <a:stretch>
            <a:fillRect/>
          </a:stretch>
        </p:blipFill>
        <p:spPr bwMode="auto">
          <a:xfrm>
            <a:off x="1557866" y="2599389"/>
            <a:ext cx="6705600" cy="425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8059</TotalTime>
  <Words>579</Words>
  <Application>Microsoft Office PowerPoint</Application>
  <PresentationFormat>On-screen Show (4:3)</PresentationFormat>
  <Paragraphs>73</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Corbel</vt:lpstr>
      <vt:lpstr>Parallax</vt:lpstr>
      <vt:lpstr>Population Growth</vt:lpstr>
      <vt:lpstr>Population Size</vt:lpstr>
      <vt:lpstr>Population Graphs</vt:lpstr>
      <vt:lpstr>Change in Population Size</vt:lpstr>
      <vt:lpstr>Population Growth</vt:lpstr>
      <vt:lpstr>Steady Population</vt:lpstr>
      <vt:lpstr>Population Decline</vt:lpstr>
      <vt:lpstr>Limits on Population Growth</vt:lpstr>
      <vt:lpstr>Carrying Capacity</vt:lpstr>
      <vt:lpstr>Limiting Factors</vt:lpstr>
      <vt:lpstr>Limiting Factors:   Density Dependent</vt:lpstr>
      <vt:lpstr>Limiting Factors:   Density Independent</vt:lpstr>
      <vt:lpstr>Population Growth</vt:lpstr>
      <vt:lpstr>1.  Linear Growth</vt:lpstr>
      <vt:lpstr>2.  Exponential Growth</vt:lpstr>
      <vt:lpstr>S-Curve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Heather Wallace</cp:lastModifiedBy>
  <cp:revision>47</cp:revision>
  <dcterms:created xsi:type="dcterms:W3CDTF">2012-12-14T00:22:32Z</dcterms:created>
  <dcterms:modified xsi:type="dcterms:W3CDTF">2017-05-01T13:43:08Z</dcterms:modified>
</cp:coreProperties>
</file>