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12" r:id="rId3"/>
    <p:sldId id="319" r:id="rId4"/>
    <p:sldId id="267" r:id="rId5"/>
    <p:sldId id="320" r:id="rId6"/>
    <p:sldId id="321" r:id="rId7"/>
    <p:sldId id="322" r:id="rId8"/>
    <p:sldId id="268" r:id="rId9"/>
    <p:sldId id="314" r:id="rId10"/>
    <p:sldId id="323" r:id="rId11"/>
    <p:sldId id="313" r:id="rId12"/>
    <p:sldId id="324" r:id="rId13"/>
    <p:sldId id="259" r:id="rId14"/>
    <p:sldId id="310" r:id="rId15"/>
    <p:sldId id="318" r:id="rId16"/>
    <p:sldId id="260" r:id="rId17"/>
    <p:sldId id="262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8B75B-3D5A-4E19-876E-186510FC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1F923-29AB-4652-89DC-EDCC46DD5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ECFE6-E877-44F4-9CE7-7258E74C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3F693-10F5-4FFA-8197-6FBC7222E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BB1C9-B0CF-4643-9F6A-3D91233B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C209-3A74-4BE7-BC88-A7F7E3071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76275-6D64-428D-9930-A6F735C54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90D05-DF88-4753-BAFE-D944A359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FF9DC-C41B-414F-91C6-5A2AE4F5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2FFBD-4A73-4DE6-BA61-D2ED081A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118CC5-9FF1-4979-80B4-26789F64C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1EFDE-E76E-42B2-B4C2-AEA08AFFA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08BF8-71C5-46D9-9AB2-E0A2967F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5A84B-0FE1-4785-A204-D8C61902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E5136-3B94-4958-A0C1-868BE395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51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141C3A7-A535-4FDF-9B96-8B08A5F1E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285D-AE67-4A8E-95F4-5F662457F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0FFA6-56C1-4CB1-9C1E-DB27E8687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42FCB-E9C2-4AC8-A341-4AC3049E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A3D9D-9B33-47FE-BFF0-53E18B059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F681E-CA5C-4958-80B3-4464BC07F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8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D2ED-2146-400F-A75A-841F5AE3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06A25-F4DB-4ED0-9638-61E8781E9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916D0-F65C-454A-85DD-FDD48BD7E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B3D87-5E76-4981-85F2-6EA99E09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AE4FA-BA85-4257-99B6-9D79B02B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5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617B-BE85-4387-B8F1-2B25F033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2811-A54A-494A-86F3-1F51BC7D6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37E6E-B022-4122-9C94-A219AADE7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2AD4B-1C6D-4D92-A89B-04169997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5ACBA-CCA2-422B-8551-170CC67C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070B2-1460-424F-8EF5-8216399C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70162-229B-4274-9EA1-304B4A40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98B3E-1E8A-4B1F-A6CE-99133ABB2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B25ED-C159-4D31-AA2C-0D39EA62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EEC26-FFB9-4A76-8909-EA579E8FD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DD7549-DAB9-4485-AA86-EA7FE4361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2B516D-1AD2-4739-B687-78E6CE18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37711F-0F6E-4CDF-99C3-F39A61BD5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84690-DBEE-4E76-BC0A-CD81F2E53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25FD-0F88-4751-BE42-B64FF8976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7A36E-0A43-40F9-990A-DA915F06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C0671-2827-4385-AF4E-9870A42D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89DD0-E0C0-436B-85C5-CCC81EF6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1138C-4BB3-468C-80C2-39AE4FBF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C0C49-255A-4E02-9C88-8545FD33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5141D-9A0B-431C-8971-062B651F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535E-6F05-489D-B958-F922F137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DAEB-951A-4749-B168-BF8A96B68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4CF85-065D-4164-8748-7B9D0ADC4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CD790-CB9B-467F-8364-8D3ED67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FDD4-F165-49BA-AE83-91028722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1A154-3EEB-4B18-BE74-6D392020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5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FADE-7646-4F31-ABAE-528F2FF4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2B3F1F-21CE-4B24-98F4-635911B3B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93C840-BA13-4145-AE20-A0EDAFF2B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01D64-3428-49D8-8160-3DEDD66E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163C9-77D8-4BCE-97EC-9A2957BE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64B0E-ED65-4596-AC02-181098F6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D3DFA-BCD0-49A5-BED0-6ABF1774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386C1-5BC8-41EA-A08F-2D540134D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91C0F-A5A4-4E30-AC9D-9551B30D5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48BB7-0BB9-4644-8781-AB5D2BC9B852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BDF08-64F4-4CB6-BF6E-D09FE6459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A1C88-C096-43A0-86A2-4C589C742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93B1D-6131-4F7C-9DB2-761847C0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7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ir_mass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rthonlinemedia.com/ebooks/tpe_3e/weather_systems/air_masses_types.html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Fronts </a:t>
            </a:r>
            <a:r>
              <a:rPr lang="en-US" sz="3600" b="1" dirty="0"/>
              <a:t>– the boundary that separates two air masses with different densities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1143000"/>
            <a:ext cx="7467600" cy="44196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pic>
        <p:nvPicPr>
          <p:cNvPr id="30732" name="Picture 1036" descr="NASFC-Fronts-clds-w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8987" y="1278890"/>
            <a:ext cx="5713413" cy="5238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32801" y="2167116"/>
            <a:ext cx="2209800" cy="317009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4000" dirty="0"/>
              <a:t>An area in which two air masses meet.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4654D5A-91EE-43E2-90D4-1F4453067FD7}"/>
              </a:ext>
            </a:extLst>
          </p:cNvPr>
          <p:cNvSpPr/>
          <p:nvPr/>
        </p:nvSpPr>
        <p:spPr>
          <a:xfrm>
            <a:off x="5135879" y="1788159"/>
            <a:ext cx="2418081" cy="8026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Steady continuous Rain ahead of warm front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A75D03-2404-4D21-A18C-A01E8F3F1939}"/>
              </a:ext>
            </a:extLst>
          </p:cNvPr>
          <p:cNvSpPr/>
          <p:nvPr/>
        </p:nvSpPr>
        <p:spPr>
          <a:xfrm>
            <a:off x="3508692" y="5438140"/>
            <a:ext cx="3054668" cy="1071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C327E8-0264-4E5B-8BAC-D6A636F5C25A}"/>
              </a:ext>
            </a:extLst>
          </p:cNvPr>
          <p:cNvSpPr/>
          <p:nvPr/>
        </p:nvSpPr>
        <p:spPr>
          <a:xfrm>
            <a:off x="3508692" y="5438140"/>
            <a:ext cx="3135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sudden drop in temp, rain, hail, thunder, and lightning ahead of cold front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mage Detai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"/>
            <a:ext cx="4572000" cy="6797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0"/>
            <a:ext cx="4800600" cy="68580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200" b="1" dirty="0"/>
              <a:t>   </a:t>
            </a:r>
            <a:r>
              <a:rPr lang="en-US" sz="3200" b="1" u="sng" dirty="0"/>
              <a:t> High Pressure Systems </a:t>
            </a:r>
            <a:r>
              <a:rPr lang="en-US" sz="3200" dirty="0"/>
              <a:t>Denser air sinks, then hits Earth’s surface and spreads out. </a:t>
            </a:r>
          </a:p>
          <a:p>
            <a:pPr algn="l"/>
            <a:endParaRPr lang="en-US" sz="3200" dirty="0"/>
          </a:p>
          <a:p>
            <a:pPr lvl="1" indent="-342900"/>
            <a:r>
              <a:rPr lang="en-US" sz="2800" dirty="0"/>
              <a:t>Wind blows </a:t>
            </a:r>
            <a:r>
              <a:rPr lang="en-US" sz="2800" b="1" u="sng" dirty="0"/>
              <a:t>away</a:t>
            </a:r>
            <a:r>
              <a:rPr lang="en-US" sz="2800" dirty="0"/>
              <a:t> from high pressure.</a:t>
            </a:r>
          </a:p>
          <a:p>
            <a:pPr lvl="1" indent="-342900"/>
            <a:r>
              <a:rPr lang="en-US" sz="2800" u="sng" dirty="0"/>
              <a:t>Clockwise</a:t>
            </a:r>
            <a:r>
              <a:rPr lang="en-US" sz="2800" dirty="0"/>
              <a:t> in northern hemisphere</a:t>
            </a:r>
          </a:p>
          <a:p>
            <a:pPr lvl="1" indent="-342900"/>
            <a:r>
              <a:rPr lang="en-US" sz="2800" dirty="0"/>
              <a:t>Associated with </a:t>
            </a:r>
            <a:r>
              <a:rPr lang="en-US" sz="2800" u="sng" dirty="0"/>
              <a:t>fair </a:t>
            </a:r>
            <a:r>
              <a:rPr lang="en-US" sz="2800" dirty="0"/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16330118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4419600" cy="4525963"/>
          </a:xfrm>
        </p:spPr>
        <p:txBody>
          <a:bodyPr/>
          <a:lstStyle/>
          <a:p>
            <a:r>
              <a:rPr lang="en-US" dirty="0"/>
              <a:t>Warm air is less dense than cold air</a:t>
            </a:r>
          </a:p>
          <a:p>
            <a:r>
              <a:rPr lang="en-US" dirty="0"/>
              <a:t>Causes warm air to rise</a:t>
            </a:r>
          </a:p>
          <a:p>
            <a:r>
              <a:rPr lang="en-US" dirty="0"/>
              <a:t>Which </a:t>
            </a:r>
            <a:r>
              <a:rPr lang="en-US" b="1" dirty="0"/>
              <a:t>lowers the atmospheric pressure </a:t>
            </a:r>
            <a:r>
              <a:rPr lang="en-US" dirty="0"/>
              <a:t>where the warm air is rising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524001"/>
            <a:ext cx="4024312" cy="424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Image Detai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6676"/>
            <a:ext cx="4953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0"/>
            <a:ext cx="4495800" cy="65532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3200" b="1" dirty="0"/>
              <a:t>    </a:t>
            </a:r>
            <a:r>
              <a:rPr lang="en-US" sz="3200" b="1" u="sng" dirty="0"/>
              <a:t>Low Pressure System </a:t>
            </a:r>
            <a:r>
              <a:rPr lang="en-US" sz="3200" dirty="0"/>
              <a:t> Air rises, must be replaced.</a:t>
            </a:r>
          </a:p>
          <a:p>
            <a:pPr lvl="1" indent="-342900"/>
            <a:r>
              <a:rPr lang="en-US" sz="2800" dirty="0"/>
              <a:t>Wind blows </a:t>
            </a:r>
            <a:r>
              <a:rPr lang="en-US" sz="2800" u="sng" dirty="0"/>
              <a:t>towards</a:t>
            </a:r>
            <a:r>
              <a:rPr lang="en-US" sz="2800" dirty="0"/>
              <a:t> center of low pressure</a:t>
            </a:r>
          </a:p>
          <a:p>
            <a:pPr lvl="1" indent="-342900"/>
            <a:r>
              <a:rPr lang="en-US" sz="2800" u="sng" dirty="0"/>
              <a:t>Counter-clockwise</a:t>
            </a:r>
            <a:r>
              <a:rPr lang="en-US" sz="2800" dirty="0"/>
              <a:t> in northern hemisphere</a:t>
            </a:r>
          </a:p>
          <a:p>
            <a:pPr lvl="1" indent="-342900"/>
            <a:r>
              <a:rPr lang="en-US" sz="2800" dirty="0"/>
              <a:t>Associated with clouds and </a:t>
            </a:r>
            <a:r>
              <a:rPr lang="en-US" sz="2800" u="sng" dirty="0"/>
              <a:t>precipitation</a:t>
            </a:r>
          </a:p>
        </p:txBody>
      </p:sp>
    </p:spTree>
    <p:extLst>
      <p:ext uri="{BB962C8B-B14F-4D97-AF65-F5344CB8AC3E}">
        <p14:creationId xmlns:p14="http://schemas.microsoft.com/office/powerpoint/2010/main" val="32340461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365125"/>
            <a:ext cx="6959600" cy="1325563"/>
          </a:xfrm>
        </p:spPr>
        <p:txBody>
          <a:bodyPr/>
          <a:lstStyle/>
          <a:p>
            <a:r>
              <a:rPr lang="en-US" dirty="0"/>
              <a:t>Review: What is an Air Mass?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9554" y="1600200"/>
            <a:ext cx="6643372" cy="3352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Air masses are large bodies of air which have similar </a:t>
            </a:r>
            <a:r>
              <a:rPr lang="en-US" dirty="0">
                <a:solidFill>
                  <a:schemeClr val="folHlink"/>
                </a:solidFill>
              </a:rPr>
              <a:t>temperature and moisture characteristics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Air masses form when air stays over a region (called 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source region</a:t>
            </a:r>
            <a:r>
              <a:rPr lang="en-US" dirty="0"/>
              <a:t>) for several days, taking on the characteristics of the area over which it forms.</a:t>
            </a:r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0A520F4-E538-460C-BFFA-2E5850044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9074" y="365125"/>
            <a:ext cx="4881245" cy="36706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40240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Air Masses have characteristics!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676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Air masses that form over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water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will be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moist</a:t>
            </a:r>
            <a:r>
              <a:rPr lang="en-US" dirty="0"/>
              <a:t> (m)</a:t>
            </a:r>
          </a:p>
          <a:p>
            <a:pPr>
              <a:lnSpc>
                <a:spcPct val="90000"/>
              </a:lnSpc>
            </a:pPr>
            <a:r>
              <a:rPr lang="en-US" dirty="0"/>
              <a:t>Air masses that form over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land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will be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dry</a:t>
            </a:r>
            <a:r>
              <a:rPr lang="en-US" dirty="0"/>
              <a:t> (c)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048000"/>
            <a:ext cx="620150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41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51" name="Rectangle 75"/>
          <p:cNvSpPr>
            <a:spLocks/>
          </p:cNvSpPr>
          <p:nvPr/>
        </p:nvSpPr>
        <p:spPr bwMode="auto">
          <a:xfrm>
            <a:off x="1051560" y="4329321"/>
            <a:ext cx="3657600" cy="16459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>
                <a:latin typeface="+mj-lt"/>
                <a:ea typeface="+mj-ea"/>
                <a:cs typeface="+mj-cs"/>
                <a:sym typeface="Helvetica" charset="0"/>
              </a:rPr>
              <a:t>Air masses</a:t>
            </a:r>
          </a:p>
        </p:txBody>
      </p:sp>
      <p:pic>
        <p:nvPicPr>
          <p:cNvPr id="4" name="Picture 3" descr="A picture containing plate&#10;&#10;Description automatically generated">
            <a:extLst>
              <a:ext uri="{FF2B5EF4-FFF2-40B4-BE49-F238E27FC236}">
                <a16:creationId xmlns:a16="http://schemas.microsoft.com/office/drawing/2014/main" id="{D7242016-7E88-499A-98D9-3FEB8C5A6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7783" y="581366"/>
            <a:ext cx="5486400" cy="3044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50106" y="4329321"/>
            <a:ext cx="6106742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Arial" panose="020B0604020202020204" pitchFamily="34" charset="0"/>
              <a:buChar char="•"/>
            </a:pPr>
            <a:r>
              <a:rPr lang="en-US"/>
              <a:t>An </a:t>
            </a:r>
            <a:r>
              <a:rPr lang="en-US" b="1" u="sng"/>
              <a:t>air mass</a:t>
            </a:r>
            <a:r>
              <a:rPr lang="en-US"/>
              <a:t> takes on the characteristics of the area over which it forms.</a:t>
            </a:r>
          </a:p>
        </p:txBody>
      </p:sp>
      <p:graphicFrame>
        <p:nvGraphicFramePr>
          <p:cNvPr id="24577" name="Group 1"/>
          <p:cNvGraphicFramePr>
            <a:graphicFrameLocks noGrp="1"/>
          </p:cNvGraphicFramePr>
          <p:nvPr/>
        </p:nvGraphicFramePr>
        <p:xfrm>
          <a:off x="6207667" y="357251"/>
          <a:ext cx="5505417" cy="348386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4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5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charset="0"/>
                        <a:ea typeface="ヒラギノ角ゴ ProN W3" charset="0"/>
                        <a:cs typeface="ヒラギノ角ゴ ProN W3" charset="0"/>
                        <a:sym typeface="Helvetica" charset="0"/>
                      </a:endParaRPr>
                    </a:p>
                  </a:txBody>
                  <a:tcPr marL="198523" marR="119114" marT="119114" marB="119114" horzOverflow="overflow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Name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Description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c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Continental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Dry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 m</a:t>
                      </a:r>
                    </a:p>
                  </a:txBody>
                  <a:tcPr marL="198523" marR="119114" marT="119114" marB="119114" horzOverflow="overflow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Maritime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Wet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E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Equatorial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Hot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T</a:t>
                      </a:r>
                    </a:p>
                  </a:txBody>
                  <a:tcPr marL="198523" marR="119114" marT="119114" marB="119114" horzOverflow="overflow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Tropical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Warm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Polar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Cold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6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A</a:t>
                      </a:r>
                    </a:p>
                  </a:txBody>
                  <a:tcPr marL="198523" marR="119114" marT="119114" marB="119114" horzOverflow="overflow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Arctic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Helvetica" charset="0"/>
                          <a:cs typeface="Helvetica" charset="0"/>
                          <a:sym typeface="Helvetica" charset="0"/>
                        </a:rPr>
                        <a:t>Very Cold</a:t>
                      </a:r>
                    </a:p>
                  </a:txBody>
                  <a:tcPr marL="198523" marR="119114" marT="119114" marB="119114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D453493-DCA6-4E96-874C-452584659E62}"/>
              </a:ext>
            </a:extLst>
          </p:cNvPr>
          <p:cNvSpPr txBox="1"/>
          <p:nvPr/>
        </p:nvSpPr>
        <p:spPr>
          <a:xfrm>
            <a:off x="3737141" y="3426263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earthonlinemedia.com/ebooks/tpe_3e/weather_systems/air_masses_type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8232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Rectangle 5"/>
          <p:cNvSpPr>
            <a:spLocks noGrp="1" noChangeArrowheads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>
            <a:normAutofit/>
          </a:bodyPr>
          <a:lstStyle/>
          <a:p>
            <a:pPr algn="ctr"/>
            <a:r>
              <a:rPr lang="en-US" sz="3700" b="1" u="sng">
                <a:solidFill>
                  <a:srgbClr val="FFFFFF"/>
                </a:solidFill>
              </a:rPr>
              <a:t>Latitude</a:t>
            </a:r>
            <a:r>
              <a:rPr lang="en-US" sz="3700" b="1">
                <a:solidFill>
                  <a:srgbClr val="FFFFFF"/>
                </a:solidFill>
              </a:rPr>
              <a:t> determines temperature</a:t>
            </a:r>
            <a:br>
              <a:rPr lang="en-US" sz="3700" b="1">
                <a:solidFill>
                  <a:srgbClr val="FFFFFF"/>
                </a:solidFill>
              </a:rPr>
            </a:br>
            <a:r>
              <a:rPr lang="en-US" sz="3700" b="1" u="sng">
                <a:solidFill>
                  <a:srgbClr val="FFFFFF"/>
                </a:solidFill>
              </a:rPr>
              <a:t>Moisture</a:t>
            </a:r>
            <a:r>
              <a:rPr lang="en-US" sz="3700" b="1">
                <a:solidFill>
                  <a:srgbClr val="FFFFFF"/>
                </a:solidFill>
              </a:rPr>
              <a:t> determined by whether it forms over oceans or continents</a:t>
            </a:r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53822" y="1483291"/>
            <a:ext cx="6553545" cy="38993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8471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Grp="1" noChangeArrowheads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Due to Earth rotation </a:t>
            </a:r>
            <a:r>
              <a:rPr lang="en-US" sz="4800">
                <a:solidFill>
                  <a:srgbClr val="FFFFFF"/>
                </a:solidFill>
                <a:sym typeface="Wingdings" pitchFamily="2" charset="2"/>
              </a:rPr>
              <a:t></a:t>
            </a:r>
            <a:r>
              <a:rPr lang="en-US" sz="4800">
                <a:solidFill>
                  <a:srgbClr val="FFFFFF"/>
                </a:solidFill>
              </a:rPr>
              <a:t> masses move East</a:t>
            </a: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53822" y="579398"/>
            <a:ext cx="6553545" cy="5707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6517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37376" y="1112802"/>
            <a:ext cx="3343202" cy="3735303"/>
          </a:xfrm>
          <a:prstGeom prst="rect">
            <a:avLst/>
          </a:prstGeom>
          <a:noFill/>
        </p:spPr>
      </p:pic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45244" y="2084156"/>
            <a:ext cx="6020730" cy="3228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469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525000" cy="1447800"/>
          </a:xfrm>
        </p:spPr>
        <p:txBody>
          <a:bodyPr>
            <a:noAutofit/>
          </a:bodyPr>
          <a:lstStyle/>
          <a:p>
            <a:r>
              <a:rPr lang="en-US" sz="3600" b="1" dirty="0"/>
              <a:t>The difference in density can be due to either temperature or humidity, or both!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1143000"/>
            <a:ext cx="7467600" cy="44196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pic>
        <p:nvPicPr>
          <p:cNvPr id="30732" name="Picture 1036" descr="NASFC-Fronts-clds-w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1" y="1466850"/>
            <a:ext cx="5713413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def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1722"/>
            <a:ext cx="4367774" cy="270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/>
          </p:cNvSpPr>
          <p:nvPr/>
        </p:nvSpPr>
        <p:spPr bwMode="auto">
          <a:xfrm>
            <a:off x="1841182" y="76200"/>
            <a:ext cx="4026218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 defTabSz="822936" fontAlgn="base">
              <a:spcBef>
                <a:spcPct val="0"/>
              </a:spcBef>
              <a:spcAft>
                <a:spcPct val="0"/>
              </a:spcAft>
            </a:pPr>
            <a:r>
              <a:rPr lang="en-US" sz="5800" dirty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Cold Front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600202" y="914400"/>
            <a:ext cx="510539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4290" tIns="34290" rIns="34290" bIns="34290"/>
          <a:lstStyle/>
          <a:p>
            <a:pPr defTabSz="822936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/>
              <a:t>Occur when a cold air mass runs into a warm air mass, forcing the warm mass to rise.</a:t>
            </a:r>
            <a:endParaRPr lang="en-US" sz="3600" dirty="0">
              <a:solidFill>
                <a:srgbClr val="000000"/>
              </a:solidFill>
              <a:latin typeface="Helvetica" charset="0"/>
              <a:cs typeface="Helvetica" charset="0"/>
              <a:sym typeface="Helvetica" charset="0"/>
            </a:endParaRPr>
          </a:p>
        </p:txBody>
      </p:sp>
      <p:pic>
        <p:nvPicPr>
          <p:cNvPr id="7" name="Picture 4" descr="7_6_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730" y="3124200"/>
            <a:ext cx="5269471" cy="377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0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Cold Fronts have higher density.</a:t>
            </a:r>
            <a:br>
              <a:rPr lang="en-US" sz="4000" dirty="0"/>
            </a:br>
            <a:r>
              <a:rPr lang="en-US" sz="4000" dirty="0"/>
              <a:t>Produce short-lived thunderstorms </a:t>
            </a:r>
            <a:br>
              <a:rPr lang="en-US" sz="4000" dirty="0"/>
            </a:br>
            <a:r>
              <a:rPr lang="en-US" sz="4000" dirty="0"/>
              <a:t>and move faster than warm fronts</a:t>
            </a:r>
          </a:p>
        </p:txBody>
      </p:sp>
      <p:pic>
        <p:nvPicPr>
          <p:cNvPr id="32786" name="Picture 18" descr="sectoon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74826"/>
            <a:ext cx="8229600" cy="5083175"/>
          </a:xfrm>
          <a:prstGeom prst="rect">
            <a:avLst/>
          </a:prstGeom>
          <a:noFill/>
        </p:spPr>
      </p:pic>
      <p:pic>
        <p:nvPicPr>
          <p:cNvPr id="32788" name="Picture 20" descr="stpptc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1779588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1524000" y="0"/>
            <a:ext cx="3048000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 defTabSz="822936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Warm Front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524000" y="838200"/>
            <a:ext cx="533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4290" tIns="34290" rIns="34290" bIns="34290"/>
          <a:lstStyle/>
          <a:p>
            <a:r>
              <a:rPr lang="en-US" sz="3600" dirty="0"/>
              <a:t>When a warm air mass runs into a cold air mass and slowly displaces it</a:t>
            </a:r>
          </a:p>
        </p:txBody>
      </p:sp>
      <p:pic>
        <p:nvPicPr>
          <p:cNvPr id="5" name="Picture 2" descr="C12-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538007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1"/>
            <a:ext cx="3810000" cy="208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4795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tation_front_sym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1"/>
            <a:ext cx="6370464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/>
          </p:cNvSpPr>
          <p:nvPr/>
        </p:nvSpPr>
        <p:spPr bwMode="auto">
          <a:xfrm>
            <a:off x="1841182" y="234315"/>
            <a:ext cx="7302818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 defTabSz="822936" fontAlgn="base">
              <a:spcBef>
                <a:spcPct val="0"/>
              </a:spcBef>
              <a:spcAft>
                <a:spcPct val="0"/>
              </a:spcAft>
            </a:pPr>
            <a:r>
              <a:rPr lang="en-US" sz="5800" dirty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Stationary Front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679810" y="1310640"/>
            <a:ext cx="8530990" cy="326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34290" tIns="34290" rIns="34290" bIns="34290"/>
          <a:lstStyle/>
          <a:p>
            <a:r>
              <a:rPr lang="en-US" sz="3600" dirty="0"/>
              <a:t>When two air masses meet and neither advances, the air masses are “stalled”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/>
              <a:t>Light wind and precipitation</a:t>
            </a:r>
          </a:p>
        </p:txBody>
      </p:sp>
    </p:spTree>
    <p:extLst>
      <p:ext uri="{BB962C8B-B14F-4D97-AF65-F5344CB8AC3E}">
        <p14:creationId xmlns:p14="http://schemas.microsoft.com/office/powerpoint/2010/main" val="403382304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data0207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2" y="1295401"/>
            <a:ext cx="4724399" cy="456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/>
          </p:cNvSpPr>
          <p:nvPr/>
        </p:nvSpPr>
        <p:spPr bwMode="auto">
          <a:xfrm>
            <a:off x="1841182" y="234315"/>
            <a:ext cx="6769418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 defTabSz="822936" fontAlgn="base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0000"/>
                </a:solidFill>
                <a:latin typeface="Helvetica" charset="0"/>
                <a:cs typeface="Helvetica" charset="0"/>
                <a:sym typeface="Helvetica" charset="0"/>
              </a:rPr>
              <a:t>Occluded Front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1219200"/>
            <a:ext cx="449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When a cold air mass moves so rapidly that it overtakes an advancing warm front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/>
              <a:t>Strong winds, heavy precipitation</a:t>
            </a:r>
          </a:p>
        </p:txBody>
      </p:sp>
    </p:spTree>
    <p:extLst>
      <p:ext uri="{BB962C8B-B14F-4D97-AF65-F5344CB8AC3E}">
        <p14:creationId xmlns:p14="http://schemas.microsoft.com/office/powerpoint/2010/main" val="7301689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2" name="Picture 4" descr="00Z Weather Syste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-304800"/>
            <a:ext cx="10287000" cy="77152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90801" y="3581401"/>
            <a:ext cx="7419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What are those H and L’s on the map?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6440" y="990600"/>
            <a:ext cx="7520093" cy="564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High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14401"/>
            <a:ext cx="9144000" cy="5211763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An area with a greater atmospheric weight</a:t>
            </a:r>
          </a:p>
          <a:p>
            <a:r>
              <a:rPr lang="en-US" dirty="0">
                <a:highlight>
                  <a:srgbClr val="FFFF00"/>
                </a:highlight>
              </a:rPr>
              <a:t>Associated with cooler air such as arctic air masses during the winter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430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Aharoni</vt:lpstr>
      <vt:lpstr>Arial</vt:lpstr>
      <vt:lpstr>Calibri</vt:lpstr>
      <vt:lpstr>Calibri Light</vt:lpstr>
      <vt:lpstr>Helvetica</vt:lpstr>
      <vt:lpstr>Office Theme</vt:lpstr>
      <vt:lpstr>Fronts – the boundary that separates two air masses with different densities</vt:lpstr>
      <vt:lpstr>The difference in density can be due to either temperature or humidity, or both!</vt:lpstr>
      <vt:lpstr>PowerPoint Presentation</vt:lpstr>
      <vt:lpstr>Cold Fronts have higher density. Produce short-lived thunderstorms  and move faster than warm fronts</vt:lpstr>
      <vt:lpstr>PowerPoint Presentation</vt:lpstr>
      <vt:lpstr>PowerPoint Presentation</vt:lpstr>
      <vt:lpstr>PowerPoint Presentation</vt:lpstr>
      <vt:lpstr>PowerPoint Presentation</vt:lpstr>
      <vt:lpstr>High Pressure</vt:lpstr>
      <vt:lpstr>PowerPoint Presentation</vt:lpstr>
      <vt:lpstr>Low Pressure</vt:lpstr>
      <vt:lpstr>PowerPoint Presentation</vt:lpstr>
      <vt:lpstr>Review: What is an Air Mass?</vt:lpstr>
      <vt:lpstr>Air Masses have characteristics!</vt:lpstr>
      <vt:lpstr>PowerPoint Presentation</vt:lpstr>
      <vt:lpstr>Latitude determines temperature Moisture determined by whether it forms over oceans or continents</vt:lpstr>
      <vt:lpstr>Due to Earth rotation  masses move East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What is an Air Mass?</dc:title>
  <dc:creator>Nicole Beatty _ Staff - PantherCreekHS</dc:creator>
  <cp:lastModifiedBy>Nicole Beatty _ Staff - PantherCreekHS</cp:lastModifiedBy>
  <cp:revision>3</cp:revision>
  <dcterms:created xsi:type="dcterms:W3CDTF">2020-04-29T11:46:27Z</dcterms:created>
  <dcterms:modified xsi:type="dcterms:W3CDTF">2020-04-29T11:58:07Z</dcterms:modified>
</cp:coreProperties>
</file>