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F97-FA29-4C9E-862A-7B0417C971C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423-A120-447C-9902-048D1938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F97-FA29-4C9E-862A-7B0417C971C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423-A120-447C-9902-048D1938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F97-FA29-4C9E-862A-7B0417C971C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423-A120-447C-9902-048D1938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F97-FA29-4C9E-862A-7B0417C971C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423-A120-447C-9902-048D1938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9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F97-FA29-4C9E-862A-7B0417C971C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423-A120-447C-9902-048D1938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F97-FA29-4C9E-862A-7B0417C971C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423-A120-447C-9902-048D1938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F97-FA29-4C9E-862A-7B0417C971C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423-A120-447C-9902-048D1938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8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F97-FA29-4C9E-862A-7B0417C971C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423-A120-447C-9902-048D1938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1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F97-FA29-4C9E-862A-7B0417C971C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423-A120-447C-9902-048D1938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F97-FA29-4C9E-862A-7B0417C971C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423-A120-447C-9902-048D1938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F97-FA29-4C9E-862A-7B0417C971C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423-A120-447C-9902-048D1938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2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50000"/>
              </a:srgbClr>
            </a:gs>
            <a:gs pos="25000">
              <a:srgbClr val="21D6E0">
                <a:alpha val="50000"/>
              </a:srgbClr>
            </a:gs>
            <a:gs pos="75000">
              <a:srgbClr val="0087E6">
                <a:alpha val="50000"/>
              </a:srgbClr>
            </a:gs>
            <a:gs pos="100000">
              <a:srgbClr val="005CBF">
                <a:alpha val="5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8F97-FA29-4C9E-862A-7B0417C971C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D0423-A120-447C-9902-048D1938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839200" cy="1470025"/>
          </a:xfrm>
        </p:spPr>
        <p:txBody>
          <a:bodyPr/>
          <a:lstStyle/>
          <a:p>
            <a:r>
              <a:rPr lang="en-US" b="1" dirty="0" smtClean="0"/>
              <a:t>Sea Level Change on a Global Scale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320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Glaciers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Ice Ages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Plate Tectonics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Air/Water Temperature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4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Changes in Global Sea Level:</a:t>
            </a:r>
            <a:br>
              <a:rPr lang="en-US" b="1" dirty="0" smtClean="0"/>
            </a:br>
            <a:r>
              <a:rPr lang="en-US" b="1" dirty="0" smtClean="0"/>
              <a:t>Glaciers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If glaciers . . .</a:t>
            </a:r>
          </a:p>
          <a:p>
            <a:pPr lvl="1"/>
            <a:r>
              <a:rPr lang="en-US" sz="3000" u="sng" dirty="0" smtClean="0"/>
              <a:t>Melt = rising sea levels</a:t>
            </a:r>
          </a:p>
          <a:p>
            <a:pPr lvl="1"/>
            <a:r>
              <a:rPr lang="en-US" sz="3000" u="sng" dirty="0" smtClean="0"/>
              <a:t>Refreeze = decreasing sea</a:t>
            </a:r>
            <a:r>
              <a:rPr lang="en-US" sz="3000" dirty="0" smtClean="0"/>
              <a:t> levels</a:t>
            </a:r>
          </a:p>
          <a:p>
            <a:r>
              <a:rPr lang="en-US" sz="3000" u="sng" dirty="0" smtClean="0"/>
              <a:t>Currently</a:t>
            </a:r>
            <a:r>
              <a:rPr lang="en-US" sz="3000" dirty="0" smtClean="0"/>
              <a:t>, the </a:t>
            </a:r>
            <a:r>
              <a:rPr lang="en-US" sz="3000" u="sng" dirty="0" smtClean="0"/>
              <a:t>melting</a:t>
            </a:r>
            <a:r>
              <a:rPr lang="en-US" sz="3000" dirty="0" smtClean="0"/>
              <a:t> of glaciers is </a:t>
            </a:r>
            <a:r>
              <a:rPr lang="en-US" sz="3000" u="sng" dirty="0" smtClean="0"/>
              <a:t>causing</a:t>
            </a:r>
            <a:r>
              <a:rPr lang="en-US" sz="3000" dirty="0" smtClean="0"/>
              <a:t> a </a:t>
            </a:r>
            <a:r>
              <a:rPr lang="en-US" sz="3000" u="sng" dirty="0" smtClean="0"/>
              <a:t>slow rise</a:t>
            </a:r>
            <a:r>
              <a:rPr lang="en-US" sz="3000" dirty="0" smtClean="0"/>
              <a:t> in the average global sea level 		</a:t>
            </a:r>
            <a:r>
              <a:rPr lang="en-US" sz="3000" u="sng" dirty="0" smtClean="0"/>
              <a:t>(1-2 mm/year)</a:t>
            </a:r>
            <a:r>
              <a:rPr lang="en-US" sz="3000" dirty="0" smtClean="0"/>
              <a:t>.</a:t>
            </a:r>
          </a:p>
        </p:txBody>
      </p:sp>
      <p:pic>
        <p:nvPicPr>
          <p:cNvPr id="1026" name="Picture 2" descr="http://www.wired.com/wiredscience/wp-content/gallery/usgs-then-and-now/muirri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9160042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Changes in Global Sea Level:</a:t>
            </a:r>
            <a:br>
              <a:rPr lang="en-US" b="1" dirty="0" smtClean="0"/>
            </a:br>
            <a:r>
              <a:rPr lang="en-US" b="1" dirty="0" smtClean="0"/>
              <a:t>Ice 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u="sng" dirty="0" smtClean="0"/>
              <a:t>DURING</a:t>
            </a:r>
            <a:r>
              <a:rPr lang="en-US" sz="3000" dirty="0" smtClean="0"/>
              <a:t> an ice age, </a:t>
            </a:r>
            <a:r>
              <a:rPr lang="en-US" sz="3000" u="sng" dirty="0" smtClean="0"/>
              <a:t>sea</a:t>
            </a:r>
            <a:r>
              <a:rPr lang="en-US" sz="3000" dirty="0" smtClean="0"/>
              <a:t> levels </a:t>
            </a:r>
            <a:r>
              <a:rPr lang="en-US" sz="3000" u="sng" dirty="0" smtClean="0"/>
              <a:t>decrease</a:t>
            </a:r>
            <a:r>
              <a:rPr lang="en-US" sz="3000" dirty="0" smtClean="0"/>
              <a:t>. </a:t>
            </a:r>
          </a:p>
          <a:p>
            <a:r>
              <a:rPr lang="en-US" sz="3000" u="sng" dirty="0" smtClean="0"/>
              <a:t>AT</a:t>
            </a:r>
            <a:r>
              <a:rPr lang="en-US" sz="3000" dirty="0" smtClean="0"/>
              <a:t> THE </a:t>
            </a:r>
            <a:r>
              <a:rPr lang="en-US" sz="3000" u="sng" dirty="0" smtClean="0"/>
              <a:t>END</a:t>
            </a:r>
            <a:r>
              <a:rPr lang="en-US" sz="3000" dirty="0" smtClean="0"/>
              <a:t> OF an ice age, </a:t>
            </a:r>
            <a:r>
              <a:rPr lang="en-US" sz="3000" u="sng" dirty="0" smtClean="0"/>
              <a:t>sea</a:t>
            </a:r>
            <a:r>
              <a:rPr lang="en-US" sz="3000" dirty="0" smtClean="0"/>
              <a:t> levels </a:t>
            </a:r>
            <a:r>
              <a:rPr lang="en-US" sz="3000" u="sng" dirty="0" smtClean="0"/>
              <a:t>increase</a:t>
            </a:r>
            <a:r>
              <a:rPr lang="en-US" sz="3000" dirty="0" smtClean="0"/>
              <a:t>.</a:t>
            </a:r>
          </a:p>
          <a:p>
            <a:r>
              <a:rPr lang="en-US" sz="3000" u="sng" dirty="0" smtClean="0"/>
              <a:t>Currently</a:t>
            </a:r>
            <a:r>
              <a:rPr lang="en-US" sz="3000" dirty="0" smtClean="0"/>
              <a:t>, </a:t>
            </a:r>
            <a:r>
              <a:rPr lang="en-US" sz="3000" dirty="0" smtClean="0"/>
              <a:t>Earth is</a:t>
            </a:r>
            <a:r>
              <a:rPr lang="en-US" sz="3000" dirty="0" smtClean="0"/>
              <a:t> </a:t>
            </a:r>
            <a:r>
              <a:rPr lang="en-US" sz="3000" u="sng" dirty="0" smtClean="0"/>
              <a:t>not in or at</a:t>
            </a:r>
            <a:r>
              <a:rPr lang="en-US" sz="3000" dirty="0" smtClean="0"/>
              <a:t> the </a:t>
            </a:r>
            <a:r>
              <a:rPr lang="en-US" sz="3000" u="sng" dirty="0" smtClean="0"/>
              <a:t>end of</a:t>
            </a:r>
            <a:r>
              <a:rPr lang="en-US" sz="3000" dirty="0" smtClean="0"/>
              <a:t> an </a:t>
            </a:r>
            <a:r>
              <a:rPr lang="en-US" sz="3000" u="sng" dirty="0" smtClean="0"/>
              <a:t>ice age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63490" name="Picture 2" descr="http://www.hickerphoto.com/data/media/30/alaska_F76T5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917462"/>
            <a:ext cx="4000500" cy="2940538"/>
          </a:xfrm>
          <a:prstGeom prst="rect">
            <a:avLst/>
          </a:prstGeom>
          <a:noFill/>
        </p:spPr>
      </p:pic>
      <p:pic>
        <p:nvPicPr>
          <p:cNvPr id="63492" name="Picture 4" descr="http://toryardvaark.files.wordpress.com/2011/01/glaci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0763"/>
            <a:ext cx="3966308" cy="2983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6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Changing the Ocean:</a:t>
            </a:r>
            <a:br>
              <a:rPr lang="en-US" b="1" dirty="0" smtClean="0"/>
            </a:br>
            <a:r>
              <a:rPr lang="en-US" b="1" dirty="0" smtClean="0"/>
              <a:t>Plate Tectonics</a:t>
            </a:r>
            <a:endParaRPr lang="en-US" b="1" dirty="0"/>
          </a:p>
        </p:txBody>
      </p:sp>
      <p:pic>
        <p:nvPicPr>
          <p:cNvPr id="2050" name="Picture 2" descr="http://epa.gov/climatestudents/images/2-1-5-1-sealev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61" y="4572000"/>
            <a:ext cx="6410739" cy="24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Plate tectonics </a:t>
            </a:r>
            <a:r>
              <a:rPr lang="en-US" sz="3000" u="sng" dirty="0" smtClean="0"/>
              <a:t>change sea level by changing the configuration and amount of land</a:t>
            </a:r>
            <a:r>
              <a:rPr lang="en-US" sz="3000" dirty="0" smtClean="0"/>
              <a:t>.</a:t>
            </a:r>
          </a:p>
          <a:p>
            <a:pPr lvl="1"/>
            <a:r>
              <a:rPr lang="en-US" sz="3000" u="sng" dirty="0" smtClean="0"/>
              <a:t>Increased land</a:t>
            </a:r>
            <a:r>
              <a:rPr lang="en-US" sz="3000" dirty="0" smtClean="0"/>
              <a:t> area </a:t>
            </a:r>
            <a:r>
              <a:rPr lang="en-US" sz="3000" u="sng" dirty="0" smtClean="0"/>
              <a:t>= increase</a:t>
            </a:r>
            <a:r>
              <a:rPr lang="en-US" sz="3000" dirty="0" smtClean="0"/>
              <a:t> in </a:t>
            </a:r>
            <a:r>
              <a:rPr lang="en-US" sz="3000" u="sng" dirty="0" smtClean="0"/>
              <a:t>sea</a:t>
            </a:r>
            <a:r>
              <a:rPr lang="en-US" sz="3000" dirty="0" smtClean="0"/>
              <a:t> level</a:t>
            </a:r>
          </a:p>
          <a:p>
            <a:pPr lvl="1"/>
            <a:r>
              <a:rPr lang="en-US" sz="3000" u="sng" dirty="0" smtClean="0"/>
              <a:t>Decreased land</a:t>
            </a:r>
            <a:r>
              <a:rPr lang="en-US" sz="3000" dirty="0" smtClean="0"/>
              <a:t> are </a:t>
            </a:r>
            <a:r>
              <a:rPr lang="en-US" sz="3000" u="sng" dirty="0" smtClean="0"/>
              <a:t>= decrease</a:t>
            </a:r>
            <a:r>
              <a:rPr lang="en-US" sz="3000" dirty="0" smtClean="0"/>
              <a:t> in </a:t>
            </a:r>
            <a:r>
              <a:rPr lang="en-US" sz="3000" u="sng" dirty="0" smtClean="0"/>
              <a:t>sea</a:t>
            </a:r>
            <a:r>
              <a:rPr lang="en-US" sz="3000" dirty="0" smtClean="0"/>
              <a:t> level</a:t>
            </a:r>
            <a:endParaRPr lang="en-US" sz="3000" dirty="0"/>
          </a:p>
          <a:p>
            <a:r>
              <a:rPr lang="en-US" sz="3000" u="sng" dirty="0" smtClean="0"/>
              <a:t>Currently</a:t>
            </a:r>
            <a:r>
              <a:rPr lang="en-US" sz="3000" dirty="0" smtClean="0"/>
              <a:t>, the </a:t>
            </a:r>
            <a:r>
              <a:rPr lang="en-US" sz="3000" u="sng" dirty="0" smtClean="0"/>
              <a:t>land</a:t>
            </a:r>
            <a:r>
              <a:rPr lang="en-US" sz="3000" dirty="0" smtClean="0"/>
              <a:t> area is </a:t>
            </a:r>
            <a:r>
              <a:rPr lang="en-US" sz="3000" u="sng" dirty="0" smtClean="0"/>
              <a:t>decreasing</a:t>
            </a:r>
            <a:r>
              <a:rPr lang="en-US" sz="3000" dirty="0" smtClean="0"/>
              <a:t> </a:t>
            </a:r>
            <a:r>
              <a:rPr lang="en-US" sz="3000" u="sng" dirty="0" smtClean="0"/>
              <a:t>and </a:t>
            </a:r>
            <a:r>
              <a:rPr lang="en-US" sz="3000" u="sng" dirty="0" smtClean="0"/>
              <a:t>would </a:t>
            </a:r>
            <a:r>
              <a:rPr lang="en-US" sz="3000" u="sng" dirty="0" smtClean="0"/>
              <a:t>lower sea</a:t>
            </a:r>
            <a:r>
              <a:rPr lang="en-US" sz="3000" dirty="0" smtClean="0"/>
              <a:t> levels </a:t>
            </a:r>
            <a:r>
              <a:rPr lang="en-US" sz="3000" u="sng" dirty="0" smtClean="0"/>
              <a:t>0.3mm/year IF</a:t>
            </a:r>
            <a:r>
              <a:rPr lang="en-US" sz="3000" dirty="0" smtClean="0"/>
              <a:t> there were </a:t>
            </a:r>
            <a:r>
              <a:rPr lang="en-US" sz="3000" u="sng" dirty="0" smtClean="0"/>
              <a:t>NO other</a:t>
            </a:r>
            <a:r>
              <a:rPr lang="en-US" sz="3000" dirty="0" smtClean="0"/>
              <a:t> 						      </a:t>
            </a:r>
            <a:r>
              <a:rPr lang="en-US" sz="3000" u="sng" dirty="0" smtClean="0"/>
              <a:t>factors!</a:t>
            </a:r>
          </a:p>
        </p:txBody>
      </p:sp>
    </p:spTree>
    <p:extLst>
      <p:ext uri="{BB962C8B-B14F-4D97-AF65-F5344CB8AC3E}">
        <p14:creationId xmlns:p14="http://schemas.microsoft.com/office/powerpoint/2010/main" val="7207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Current Change in Global Sea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963"/>
            <a:ext cx="8229600" cy="5278437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It is </a:t>
            </a:r>
            <a:r>
              <a:rPr lang="en-US" sz="3000" u="sng" dirty="0" smtClean="0"/>
              <a:t>RISING</a:t>
            </a:r>
            <a:r>
              <a:rPr lang="en-US" sz="3000" dirty="0" smtClean="0"/>
              <a:t>!</a:t>
            </a:r>
          </a:p>
          <a:p>
            <a:r>
              <a:rPr lang="en-US" sz="3000" dirty="0" smtClean="0"/>
              <a:t>Why?</a:t>
            </a:r>
          </a:p>
          <a:p>
            <a:pPr lvl="1"/>
            <a:r>
              <a:rPr lang="en-US" sz="3000" u="sng" dirty="0" smtClean="0"/>
              <a:t>Increase</a:t>
            </a:r>
            <a:r>
              <a:rPr lang="en-US" sz="3000" dirty="0" smtClean="0"/>
              <a:t> in the </a:t>
            </a:r>
            <a:r>
              <a:rPr lang="en-US" sz="3000" u="sng" dirty="0" smtClean="0"/>
              <a:t>average global temperature</a:t>
            </a:r>
          </a:p>
          <a:p>
            <a:pPr lvl="2"/>
            <a:r>
              <a:rPr lang="en-US" sz="3000" dirty="0" smtClean="0"/>
              <a:t>Causes </a:t>
            </a:r>
            <a:r>
              <a:rPr lang="en-US" sz="3000" u="sng" dirty="0" smtClean="0"/>
              <a:t>melting</a:t>
            </a:r>
            <a:r>
              <a:rPr lang="en-US" sz="3000" dirty="0" smtClean="0"/>
              <a:t> of </a:t>
            </a:r>
            <a:r>
              <a:rPr lang="en-US" sz="3000" u="sng" dirty="0" smtClean="0"/>
              <a:t>glaciers, sea ice, and</a:t>
            </a:r>
            <a:r>
              <a:rPr lang="en-US" sz="3000" dirty="0" smtClean="0"/>
              <a:t> the </a:t>
            </a:r>
            <a:r>
              <a:rPr lang="en-US" sz="3000" u="sng" dirty="0" smtClean="0"/>
              <a:t>polar ice caps</a:t>
            </a:r>
            <a:r>
              <a:rPr lang="en-US" sz="3000" dirty="0" smtClean="0"/>
              <a:t>													</a:t>
            </a:r>
          </a:p>
          <a:p>
            <a:pPr lvl="1"/>
            <a:r>
              <a:rPr lang="en-US" sz="3000" u="sng" dirty="0" smtClean="0"/>
              <a:t>Thermal Expansion</a:t>
            </a:r>
          </a:p>
          <a:p>
            <a:pPr lvl="2"/>
            <a:r>
              <a:rPr lang="en-US" sz="3000" dirty="0" smtClean="0"/>
              <a:t>As the </a:t>
            </a:r>
            <a:r>
              <a:rPr lang="en-US" sz="3000" u="sng" dirty="0" smtClean="0"/>
              <a:t>ocean temperature increases</a:t>
            </a:r>
            <a:r>
              <a:rPr lang="en-US" sz="3000" dirty="0" smtClean="0"/>
              <a:t>, the </a:t>
            </a:r>
            <a:r>
              <a:rPr lang="en-US" sz="3000" u="sng" dirty="0" smtClean="0"/>
              <a:t>water expands</a:t>
            </a:r>
            <a:r>
              <a:rPr lang="en-US" sz="3000" dirty="0" smtClean="0"/>
              <a:t> on a molecular level, </a:t>
            </a:r>
            <a:r>
              <a:rPr lang="en-US" sz="3000" u="sng" dirty="0" smtClean="0"/>
              <a:t>taking</a:t>
            </a:r>
            <a:r>
              <a:rPr lang="en-US" sz="3000" dirty="0" smtClean="0"/>
              <a:t> up </a:t>
            </a:r>
            <a:r>
              <a:rPr lang="en-US" sz="3000" u="sng" dirty="0" smtClean="0"/>
              <a:t>more space</a:t>
            </a:r>
            <a:r>
              <a:rPr lang="en-US" sz="3000" dirty="0" smtClean="0"/>
              <a:t>, </a:t>
            </a:r>
            <a:r>
              <a:rPr lang="en-US" sz="3000" u="sng" dirty="0" smtClean="0"/>
              <a:t>making</a:t>
            </a:r>
            <a:r>
              <a:rPr lang="en-US" sz="3000" dirty="0" smtClean="0"/>
              <a:t> the </a:t>
            </a:r>
            <a:r>
              <a:rPr lang="en-US" sz="3000" u="sng" dirty="0" smtClean="0"/>
              <a:t>oceans deeper</a:t>
            </a:r>
            <a:r>
              <a:rPr lang="en-US" sz="3000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3078" name="Picture 6" descr="http://www.freshwatersystems.com/images/heated-water-expand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21450" r="35890" b="25372"/>
          <a:stretch/>
        </p:blipFill>
        <p:spPr bwMode="auto">
          <a:xfrm>
            <a:off x="5314522" y="3392905"/>
            <a:ext cx="3829478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BMUEhQVFhUVFxcWFBUWFRUYHBUUFRUWGBcZGBYZHCghGB4lHhQUITEhJSkuLi4uFx8zODMtNygtLisBCgoKDg0OGxAQGy0kHCQsLCwsLCwsMCwsLCwsLCwsLCwsLCwsLCw0LDUsLCwsLCwsLCwsLCwsLCwsLCwsLCwvLP/AABEIAJ8BPgMBIgACEQEDEQH/xAAbAAABBQEBAAAAAAAAAAAAAAAGAAIDBAUHAf/EAE8QAAIBAgMDBQoKBggFBQAAAAECAwARBBIhBRMxBiIyQVEUIzNTYXFykbLSB1J0gZKTlbHB0xY1QqGztCRDYmNzhLXRNFSF4fEVRYKD8P/EABoBAAIDAQEAAAAAAAAAAAAAAAABAgMEBQb/xAAtEQACAQIDBwQCAgMAAAAAAAAAAQIDEQQSIQUTMUFRgbEyMzRSYfBxkRRCof/aAAwDAQACEQMRAD8A0cPWhDWfh60Ia9DM8rQ4FyKrcdVIqtx1lkdCBZjqwlV46sJVEjTEsJU6VAlTpVTLokq1ItRrUi1Wy1Eq1jQcq8OzQqCwaaSWFAVtaSEkOG+LqLA9elbK0C7R5HTl8Y8TRgs4lwlyRkd3R5s1hpcppbtNOmoO+Zj1CTY3KmDEsBHmF41lUuAoZXd0W1ze5MZNrcCK2TiFBILLdRci4uB2kdVA20uQ5dZVRYjbCQQYctxjliYksDbm8RqNakPJXEPtBZpdyY1kluQRdoJIDGEaPJziDa5ZjfyWpuFN6qQ7sK12xG0CzxEyxsVCmMXvmYLexI0F7nyVbfEqM1jmKC5VbFuHxRrc9VB2D5KzLsmPCFYVlSSJmZTzZBFMjlycoOYqvXfUDWtDk9sSWHG4qUqixSlmAzCR2dnJLZ8isikW5hLAHhwqEoQ1s+FySbPF5cwFZW3WJAhIWTNCVyuSgyEsQA3fFNjraiTulMubMuUcWzCwt5aEMZyXmfD7Rjul8VihNHdjbdgQAhtND3tv3VUxvIya825ESxnFrPHCCFUpuBGwIMbKpzXYc0j56k4Unwdv1Cuw7adRxZR848p/A+qmjFJwzrxy9IdLs8/koHg5EMC5Kof6CuHhzvnMct5r87INAsuUMADa4sKhfkC1nyJArZcEYyNCskDAzMCF0LAcRqeulu6f2/f7Hd9A4x+0o4o5ZCbiJWd1UgtZRc6X46ddUto8o4oY4HZZW7oIESRoXYkoXtlHkB9VCmI5IYt8RNIxh56YxAytlzrOO8gosYtbS5LMSda1eUnJ2WaDAogRjh2VpFMrxZgIWQhZEGYasNRTUKaauxXYSYbGq6B9UuASsgysubgGU6qfIaeJ1JsGUm17Bhe3bagufktO+Jw827hUQiFWiMsj77IzEl3YXYx3BQsDck3tWbyc5Ozvu5UjihMcuMbesDvJd4ZUVHQqOYCytqxBCiwp7qFr5gzPodDE6kXDKRe1ww49l+2o2xKZQ2dcp0BzCxPkN9aAIORGJKsJBCA8mDd1D3Vu53JlNhGoGZeAA8l+upsXyOmCFYVhBXFTzQEsN3FFLksDCYyr6BuaLW0sae6h9iN30DGPGqQ5N0COUJeygkdYN9Qeo06SZRxZRe1rka34euhLE8l5rlssMo7qnm3MjEI6zJlUk5TZl42sePGqE3IaQxuG3Tt3JFDE7X5kySyPdSRdQA4APHSpKEPsRbYVrtdDie5ysivlZ1LJZXVCoYq19bZhVtqoYTAMMVLM4XWOONGzEmy3LDKRzRmN9DrV9qTtyIsiaoXqZqhepIrZC1QvUzVC9WIqkQPUD1O9QPVqKJFd6ryVYeq8lXRM8ytJVSSrUlVZK0QMNUkw9aENVNnYdpHVEGZm4D7yT1AdtFkXJCSwvMgPWBEW/fnF/VWevWhB2kzVhKFSpG8VoZUVW460V5KuP69fqT+ZUy8nHH9cv1R/MrJLEU3zOlHDVFyKMdWEq0uwXH9cv1R/MqRdjP41fqj+ZVTqw6lyoz6EKVOlPGypPGL9Wffp42dJ4xfqz79VupEtVOR4tSrTRgZPGL9Wffp4wknx1+rPv1ByRNRYL4zbWJiF44t7eWcOLMTGsUq2Ayn9qAMR/aI43tUEG1scplJRDmBIV1kCxuuFSSwbNombMp8pvfqoxGGk+On1Z9+vJMIzKVZkZSLMpjJBB4ggvqKnvY9B5WDWO23iWwMcsceUz73KRHIxjjKOYbqpuHaya8AW4Va2DtXEtMkUsRCCMXcpIGBEcRDs55rZ2ZxlGoyG/k3kcg5WAHYRwI8nZ5qmJqDmrWsOwHxbXxkeEwhCZ3MDSTbyOQsXQx83mkZWYM3EdXDSvZ+UmMBlthSAsmQExuxVM7AOQGG8DKFN1tbN10VIztqtlHUSCSfm0t669ySfHX6B9+nvI/VDs+oM4LamKkxsSyRmONS2ZVSSzA4dHDGU80jOzqFtcZPLUY2ticRhMbeOSF4oy8DKjxuxyOQuVs1yGSxAJBvaivJJ8ZPoH36WST4yfQPv0t4unQLAh3di8PMwRZMQhCDK4Ytm7nlkur9EDOiqbj9oU48ocaYyywJdYMRLrFKC7xZBGgTNzSS50ub5DbjoW5JPjJ9A+/SySfGT6B9+jeLnFBb8gm/KHGpmzQq2rqpSGYgMkyIGYZ75WVydNRlJ14VC20sXJhcRKVljdhhWVAHGQsE3oXmlrdK9gSKMsknxk+gffrzJJ8dfoH36e8X1C35BDGcosRCpyoGjSAybx1na0oR23bO2Um+UHMQLAWIuRTl5S4q8f9HzBpcpcQzKrQ5olzC5vGRvH6QIO7J0BFFcuHdgVZoyCLEGMkEdhBfWvd1J8dPqz79G8j9Qs+oIR8osZkBeBbncmyxTXyyGQOoUnVhkU6sos3muoNt4sOqbglSX1ZJSWG+nBs97IEVIzZukHAFqLtzJ8dfoH36YzMpAa2ugYcL9hHVT3kfqRcWCU20MVLgMWzK0c0cO8h3KupZzh94FytcsQ/NI66in2ziYneJInkVF5skiSEl80N7sDZwRK9rWPMNGTVEis5OWwA0zHXXrsBx9dT3iXFEbNgdh9qYo4tQ6MI2VY3YI+RWWbFLnVSbqXCxakkDS97irew5JcyLI7NmiaRg17peU7sG4BvlLLci5yUTnASeMX6s+/TDs2Txi/Vn36HWi+QnBlNqhetA7Kk8av1Z9+mHY7+NX6o/mUKpEg6cjMaoXrWOw38av1R/Mph2A/jl+qP5lTVaHUrdGfQxXqB63jycfxy/VH8yozyYfx6/Un8ypqvT6lTw9ToDr1Xkonbkm/j1+pP5lRNyOf/mF+pP5lWrE0upTLCVXy/6gTkqrJRLtfkzLChcMJFUXaylSo6zlubgeehqStdGpGavFnNxVKdN2krBR8HqjfynrEYAPZdtfZHqo8oE+Dzw03oL7Ro7rk433n28Hd2d8aPfyKlVHbm0Bh8LPOQWEMUkpUGxYRoWsD1XtUHJ3aUk8bmZFjkjkaJ1Ry65lsbqxVSRZhxA66ym41aVKlQAqVKlQAqVKlQAqVDexuUjzYySExKqDe7pw5LN3PIsUmdMoC85tLE6DWiSgCvjOCn+2v7zb7iabi+gfLYfMSAadjeC+mntCm4voHzr7QpiLVKlXhNIZ7Soe5K8pTizIGi3eVUkjtJnzwylwhbmjI3e2uuoGmpohoAVKlSoAVKlSoAVKlQ9iOUbLj0w26ujMsZl3molaCWcDd5dVyQtzs17kaddABDVfaHg28gv84II+6rFV9oeCfzUAQvU2z/BR+VVPzkXNQvU2z/Ax+gvsipyIRLFI1m43bUaHKDnb4q/ieqhva22Q8gjaY3ObLHELXZAhcO5B4Z108ooUHxeiHm1stWEmP25DECWYaC51HAeUm1ZWD5cYaTVXX1n77Zf30PLgkvmK5jfQuS1vMDx85/dV5d4eDkeSwtYdVgOFDnRjpqy6OExMleyX8hVhNsRSC4Pz8QPORwq+DQdhAVYkoGv/AGnuO21yerq0q5h9qGMN0goOiFSxt/Zsfx07KV4S9LIOnVh61/WoTUqx026lr5o/KM2U+pheopOUqAAhGa/DnRgaeVmFNQkyDklxN2lQoOV2Zwg3SsRcKZAxIBAJ04aso69WHbWhBjJ2F2yIL2HNJ18tyP3Xpuk1xFnRtMLix66429dUjxrKOflb0Lg9psp41ypj5COPHzmt+z9JSOTtfWEWvyFfweeGm9BfaNHdAnweeGm9BfaNHdZsZ7z7eDXs740e/lmFy8/VW0PkmI/gvS5K8cX8qk9iOly8/VW0PkmI/gvS5K8cX8qk9iOspuN2lSpUAKlSpUAKlSpUAAPJT9YH/qP87HR9QDyU/WB/6j/Ox0fUAV8bwX009oU3F9A+dfaFOxvBfTT2hTcX0D519oUxFqvG4Gva8bgaQwD+DXpn5HhPbxNHtcp5LRSF1aPqweFuLf28Rw66KE5QPCO+nQcTYkAeW2q+c3FWKnmV0QlPK9UF1KhhOWMDjvcsBPklUn1VNBtRpFu2YXuAFsL+Zuvt0NG6kuIt7G9kb7SAcSPXVWTacQ4yL66wsSjIt5IwwW5H7RW/WwP/AHqeKQyc0dG555UW5t+iOrzmjIuI8zbtY1TtWEcZFHn0++g/FSBtqxFSCDjIdQb/APteNonOBS1iD6z/AL0JmAJtOILw7tiPznZeNvUG48izLJcToVV9oeCfzVYqvtDwT+akIhkOhqj3SrRIpfKoVQbNYuco0v1AddT7QXMhUcSNPJ56ysPg5hFGEKAAK3TNhoDZr8b3/fV1iltloSqQoAQZmURg9nbl7KCcRFlx6qOqbHfw8DRfg8QrNJvVOYtlsCLoQvQW3EWF7+UUKTi+0V/xsdx/wsDVdbSJowjW8T/JtwQ3rQigrzDR1owx1jSudSrVIFw9enD1oLFXpiqzKZd6Ys+FB4gHzgVnT4JRwUeoURyxVn4iOoNWNFKoA22oxviLC3csmn+awddFx+GIZVj1z3uHuwFjxB6uugDlCtsR/lZP5vB11DFKbEhith1C/wC6tFJ6Iw4vWq+3hA1djIEjUK93z3a6lVsBc9QueFA2IkZzmkYsxvc8PUOAHm7K6JgsNGbu7XJBFhxy3vr29f43rn+GhU9NxEBwLXu1ybWXjbygWrq4NxTbODtCEpRSXMJvg88NN6C+0aO6BPg88NN6C+0aO6y4z3n28GrZ3xo9/LMLl5+qtofJMR/BelyV44v5VJ7EdLl5+qtofJMR/BeqWwdpxxti1Ym/dUmgVj+xH2CsyTfA2tpcQqpVmNtuMa2e3Do9fm41MNqR2uxKjtZSB6zpTyS6CzLqXaVRxTq3RIPX8x4GpKiSFSpU15ANSQB5TQAB8lP1gf8AqP8AOx0fUAckmB2hccD/AOofzsdH9AFfG8F9NPaFNxfQPnX2hTsbwX009oU3F9A+dfaFMRarxuBr2vG4GkM578H3SPyPCe3iaMpcGjjnKD9/roN+D7pn5HhPbxNHS0r2ZZ/qVINjxL0VtVyPDqvRUD5tfXUq06pXb4ldkuBhYvE3ch0ax0AB4/8AeptlYewJsQt+aCeFhbh81arRi97C44G1NIpuWlkEVrcgYUG4j9axfLIf9LxtGj0F4j9axfLIf9LxtVoslwD6q+0PBP5qsVX2h4J/NUishequ9XdxK2gKKW0480W1+arT1XhwAZYmIDc1ND+yMo4dtW6X1KyDFyx2sic46Ajj1eT/APW8lBYS20VBN+/Y7X/68DXRMDgd3fW9/Ja2pP41z6UW2kP8bHfw8DVdVrLZF+HT3iC7DCtKEVmYZq0oWrPE1Vi2i16y01Gr1nq4ya3K8wrPxIq/K1Z+IaqpGqkBPKf/AIn/ACsv83gq6nXK+Ux/pH+Vl/m8FXVKnD0opxHuP95FKXZ6sxJHqJ48L24VynGPncsQAT0rX5zXN2t1X7BXY640/wCJ++urs/WTucHa7tCKQVfB54ab0F9o0d0CfB54ab0F9o0d1nxnvPt4NWzvjR7+WYXLz9VbQ+SYj+C9ZWx4VMmLJAJ7qfj6EdavLz9VbQ+SYj+C9Zuxeni/lUnsRVTS9Ror+kvnDgi45pANitgarSYtwwUjnMRpm5pGpa9+FtNL25w0rRi41WkiKMzBFbrvbhVz/JRS4DxgXHPaz6WsBYr5jqT81VJ9qyo3Bso4ABpDfzKCbceOta+yXcjnAAcRx0vVuaNTxAPnFV5rOzVy9x00dgTm5Y3YIiSljp4B0Hlu0tgKad7Kb5iL/Pb/AOR/D1VvzYZOOUX6tOFQ1bHLyRnqSlezYLchY8uMQXvZdoC/b/TY66LXPeRn/HDzbQ/nY66FWV8TbHgivjeC+mntCm4voHzr7Qp2N4L6ae0Kbi+gfOvtCgC1XjcDXteNwNIZz34PumfkeE9vE0dJQL8H3SPyPCe3iaN1NR5lq4FhTT71CGp2amQaHk0xjSLUxmoGkNc0F4j9axfLIf8AS8bRkxoNxH61i+WQ/wCl42khy4B9VfaHgn81WKr7Q8E/mqRWQvU2z/Ax+gvsioXqbZ/gY/QX2RU5EIliuXY022kP8fHfw8DXUa5bj/1iP8fHfw8DVUuDNND3I/yE+GlrSiloeiltV6HEVnTsdKrSNxZq9aWstcRXpxFTzmXcluWWs/ES02XEVQmmvUG7milRB/b7XxB+SyfzeDrrFck2z4c/JZP5vB11ur4elGHFK1V/vJCrjT/ifvrstcaf8T99dXZ3qkef2x6Y9wq+Dzw03oL7Ro7oE+Dzw03oL7Ro7rPjPefbwatnfGj38sq7VwKzwSwvfJLG8bW45ZFKm3zGueiHHYd3BWUM5BkKYbumKR1ULvYykivGXCqWRhYG9j29MpVmTtwNrSejOcDaOO7Jfsyb86pF2xjx1SfZk351dDpkwYqchAa3NJGYA9RKgi/muKbk2JQiuCAL/wBbx/ZJ9mTfn14dtY/sk+zJvz63cLtLEu2TPCS8jrHJunA3cKgSNk3hzEvzRzgLDNrpe7sx5pWWRpAFXeRSRBdGljkZC4Y6gHKCB1eWlclZAi+1MceqX7Mm/Ophx+O7JfsyX8Z7V0ilTzMhu4vkB3IjYUsbmaZWWyskSyFTIxllMs8suQlFLvlsi3Cqg110MaVKokyvjeC+mntCm4voHzr7Qp2N4L6ae0Kbi+gfOvtCmItUqVKkM5ocDicDMciyWy7pHTDviY5IFd3iDJEwkilTeOpNirAA3voJ/wBIcZ8V/srH+9XRKVFh5mc8/SLGfFf7Kx/vV7+kmM+K/wBlY/3qMtv4p4sNLJHlzIpYZgSDl1IsCOIuL39dQ7e2sYBGEXO7vGMt7ZY2lRHkPkGcWHWSB22AuwT/AEjxnxX+ysf71eHlFjPiv9lY/wB6iVdpTFg5KCJ5pIAuU51Ks8avmzWa7p0co0bjprqbNhkSJVlk3ji+Z8oW+ptoOwWHzUBdgL+kOM+K/wBlY/3qscmdmTzYpcRMJAqSGYtJHuTJLuTBGscBJZI0jkk1c5mZuFgKPKVANtiqvtDwT+arFV9oeCfzUCIXqbZ/gY/QX2RUL1Ns/wADH6C+yKnIhEsVzrlVsOaPEtNGJCjSGVHji3xiZ40jmjkhBDuj7uNgyXKsDfSui0qgWJtO6OUb7E/3v2Vjv96QxGJ/vfsrHf711elUckS7/Jq/Y5YMZiv737Kx3+9Lu3Ff3v2Vjveoxm21ImFLsUzd0PCXEbsAonaMMIlYs55qiwPXfgDUWA2zPOLRGIMiu7M0bgSASOiARlw0RO7a+YkjTSjJHoLf1OoIHEYk+N+ysd/vXm+xP979lY7/AHromyWkk7+ZLxTJG8cWUDd3QE879q9606MkR/5NX7HLtm7EnxMwLLLlORZJZIGwyxwLIkrpHHIS8jyNHGpY2VVBtrXUaVKpJWKpScnd8RVxp/xP312WuNP+J++uls71SOLtj0x7hV8HnhpvQX2jR3QJ8HnhpvQX2jR3es+M959vBq2d8aPfyyDuyPOyZ0zqoZkzDMqtcBit7gGxsfIanoN2ryLeaXESmfWcSIVKXVY2EO7AtZjYwITrbnNa1ze9tHk48kjyCbLmTDoqd8yAQvI0gIVxo+ZBprzBe40rKbgkqHFpmjcZil1Izi11uLZhfS4460K/ohPYg4x272qZmzhjlSJSCQ9st42fhmzSHndr4uSLdz4qFpyy4hCq5s7hDvZmU2Z9QEkiSwI0iHksAbk+yhkiWJjEYRaIqAbLly5SDxFrfOAeqrGz8IIowgJNrks1rszMWZjYAXLMToOuheTkhKzSFsU2V2uF5yhRlcBRZrkLmAB7BY1Xk5LYkTxKJ23QSVi5dzkctg8oC7wFmJixDBjdRmYEa0AHNeZhe3X2eShCLklNnLNi2fnyOtwwF3SQIWVWAbKXUkHQ7teGlocNyKlTI3dAaRFZQ5Vzp3Ss6L0+iMrIR2HS1rUAG1KgxuR0xjcd1sHYRjMM9sqFy4ylyBmzLqNeYONqKNlxyLGFlYMwJAIvqgNkLE8WKgEntJoAfjeC+mntCm4voHzr7Qp2MOi+kntCm4voHzr7QpiH91x52TOmdQGZMwzKrEgMVvcAkHXyU+adVy5mAzMFW5tmYgkAdp0PqoR2tyLeaaeUzi82dSjJdRHaHIuhDaNh1J1/aa1r62ttcmJJ51kXEZAFQKAHJjZEmUtHz8ovvVOq372NeFkMKKrRY+JhGVkQiXwRDA7zmlub8bmgnTqFDUfJWcFCMVoGuy5ZCAu+w8mVCZCR4B+lfwrcBpVXCch5UiVBispRMqsqvzD3PLFnUM5sxMoJtYWjFrcaACrbSRth5VlcRoyMHckDKuU5mudNBc1DtPYUOIOZ15xyc8E3Ko4cLfsvf1msTaPI9pcNDEZgXjXELndSfDoy80Ai2W4sOFhbSpRyXlEsLLiXEcUrvu+cbq0iOFzFr8FZSOsOeGtwDUh2OBICJGMayNKsXNssr5sxLWuRd2YAnQnyADWoSfkk+/DpiMi90POyKpGfeNG2pzcRkZfKrkdt8/8AQzERYZljxDySbrJ05BmbcwoTzpNOfG8nEHn8eugA9rxmtxoNPI+f/nG6EyhQHyoZd9lykuWyjeqLE/1a2toFbi+RUjyMTiAY8sYSJlci8TwOM53nPN4pedxtL5NQA1qvtDwT+ahqHkpLvQXxJZBKXCgSKcu9xUgUnOb27oQdlohp1CbZOx58NHIsk++QgsWYEMX5ova9hcKSe0tftuAbL1Ns/wADH6C+yKheptn+Bj9BfZFTkQiexYyNiwV0Yo2RwGUlHsDlYA6NYg2Ouop88yorO5CqoLMxNgqqLkk9QAFB8PIpw+dp1cmWOdwyab5JZHJGUg2KzFdbnmrxGgvTcm5WfHEz3XFQvEqZTaMspCsRmsSAxF9CbeqBMIlmUkAMLkZgLi5XTW3ZqNfLXkWIVmdVYEoQrgEEoxVXAYdRysp8zChHGcmZ0UmOVnAPNiBbVTLC5QlpV072/wC0Ol8xr7L5F4hYdcSUmeNVkdc7EEYSGHXnWc54i2bQ628tABNJscZBldlZJZJ0eynK8hkLCxFitpXXzHjfWoRsDiyzyLI4YSyAR98VrcBlspW1lI4Am973qnguSxCTLJMz7zDiAXLEJ4XMQua37aDgDZAL1SXkZNnucUcn9HG7UOqqkJw+dBZr2YQvbXTetx1uAGGHhVEVFFlUBVHYqiwHqFSUCS8kcSFijXEMQS2eQtIch7lWLNbehmJdc41sDa/bV2LklMJc74t3Xf70g5hdQk4VTlYA2aaPyERAWtawAW5he3X2eb/yK9oFi5DS6FsUGcJOqsUbmb9YDdRn0s8DG3C0h4Wqf9D5yJy2LOeTokB8qZsXNO65C5BUrKkXaAnYbUAGdcaf8T99dV2JhpYohHK4fJlVG1LFFRRd2J5zFgx+cDW1zyp/xP310tneqRx9semPc2eTuGkkjxSQsVkMS5CGym4e9g1tLgEfPWrHsjaEUcqwyAZ5ZpACYzk3mMkk5hy9IxuCbki9wLVH8HnhpvQX2jRfteWRYJGhUPIBzVPWbi+lxewubXF7WuKz4z3n28GvZ3xo9/LMDbOD2kzR7iZVBiUS6ILS2ZGZQVPjc9r2vAo4Mbwx4HaTT5pJAESfOiq41jKTqQ+nPUEwNY2PStqBXkfd7vPIcysMGy4dcllOIMs2V8jMRmKpASrXtnAuNbwRYjaAMgyu6vdgSjIysgwYAFm0DZ8RzdLbs9tZTaaPJ3CbQDxnFzXVVkzqojszndBAebcgd+IIy8VuNKytmbI2pDCkayRgRYeIRIMpDSRrEWR3IJGZllGYDouOBF6v47buKiwrySIsZWd0LMughCMyOqFwzXYKmtjqxAIAJqS7Q2hMLbplQnBuroCp8NCZxxN1KFz22Bv2UAPxex9oyEJJKjxjuVv2VzPFPh5JGvxB73NYcCCopuM5N4lsXipAwMczAqGZLhVGCKAHLmUBosTzQbag2ub15s3HbSTDxIYrssEAJdSzZ93BndmD85szTgpbTd3vrrsLjsXu4LxgMZJVlIQnmo7LGQubmCQBTmuQt/noArbG2fjYlZMyBRAViuQQuIuSDoLsNdb8Ldd9I4cHtLNGTNzVNypMRLDe4fSQhADzBirZbdJBqReoo9q7SOQmBRozP3s6kdzd7A3mmsmIAbW+7vbtjfaG0lCJumkvvxI+7y2F591kKNxAWHW2occTewBJyXwOLjcQyMdzDh0BBAsZ2RVyI+UZlUIXvc6y2vpYV9lbL2nBBhYldSsXc4csyHvaRQLKgsouLrNY8eHbcW32ltFVbLAraHJdWBTLJCpJOY7wlZJWAsL7q3XWjyfx2KZiMVGFvlCZEawIhRnZmY3sWdlAygjKb0AZ3JzYUmHYtLxKYeNRmDZckkhcDS4HOU+U3omxfQPnX2hTsZwX009oU3F9A+dfaFMRhcqNj4iaZDG7bvIqsocAB1xEUmfKRqcqvY9oFLZmG2gMRFvpFMIQhwAhZmG8ALEAWY96NwLaEWFa/KDfdyYjubSfdSbnRT33IcmjadK3HShpcXtCNpikZlV8zJnRlylUwgBAzcDnxByWGsZF9aQzyLBbWAkDTI3MURm6Als6oWayAdCMyW050xGgUU1dnbUAYiYZ3eFnuysFC4ZUkVFIAXvqliOBDaa3q7isXjwIHVQSYJd7Gsd1M4MeQ84hl5u8OXQEjLe5BqLAbbxrYlYmjXQIzjdkd7ebEJvCc53RKRRvlIJuSNOoAmn2XjGihJkDzpiJZbvlyopjnSIAIouozR6G51OpqtDgtq5U7+l8kpYuE5sqiTcghV5ysXTMQQbRDtNPxsuPldo8hjTfoMyKwO5GII6Ye7BogrkjLlvl8zNpS7QWaVkzOI5JWiTd814u5kKJdWGa8mcXOoPVawoAamx8c0U5kZWmfDNEjHJ0947KGGqkAMNbecVpPhsayyjeZS2JQxsDHmXC7xd4LFSt8ucC9yfJUeH2jjyuLLQICh/o6jMSw3ji5vYPzAjgAjUkG1RS7Sx+ZwkQKgLkYxML33HPIz3uc84MdgV3d79oBAuG2r1yRnvKqAMo77ZA7E26QIkItoQQNOIY2ycc6xNiJiGjMbEpuzlK4eVZJVUJdnzsvN1B10pmI2ntRd6wizHdxiJN0MpkWTErIxIbMMyrhzYk+EFuDGriY7HBxaLmGRiwZWJKmaFAFYtzbI8rcD0OFACw2Gx8uGwkkjlJ96ZZkBChUZJAqEW5wUtGSvHRtb2q/suLErhpRimzNfm6qSBkTNcoqg8/ORpwIv5M7Ze1doF038CqlpGkCIzNpuAkYJYC95JTmFwRH20T7Q8E/moAhenQIWw6gGxMQAI6iU0N6a9D22e6ysSwFhGYI+il7SiaG5LAgjvefTgQDU5EYlPZ+xtoxIxSQCVowrbx1cGRcMEDk5bk7xdD2HUGr+Kwm0u5oN3Ku/G83uYIFYZ88d9DrZFjuCNJGPEC1PaO09plHWKGz7ibK4jHh13m6ZQzFbNkTRutxxFaOMlxfdMW7zCL+i7xt2TmVt/vRkJ5mu5uQLi46hUCRQxWztptmUyjJu49UdVZpVaBnIOXm3tOtuFstzrpbwmD2icReWYCLf5iEEesI3pVblSbHvIbQHRrGq+2du42OYokYs0rLCd0z51WCVwLZ1JOaNQT0bMNeNmP3acQGKyBRILgFiuUSyE9eotl4dVqAJRsnHrKRHKscLy4h2KhWbvsjlWOYdhUi3Ag3BqN8DtR1QSSR2eOTfIuUgO2cBAxAOXKY7Ea3vfSrcm0sf3LC6wDfHebxchtmUndgLnBRXt021UWuoJNo5sfj2cKIzGqSpnYRhs0XdEqsFudRutyxI11PzAHr7OxqMDCVAEWCS101MRn34ZrXsQ8ViL8DYcbzbSw+PMs26e0RaMx2MYcKEYOqXUgc/I121tmGmhpm0tobQE0ixQqUzKqMUJyqZcOue+cbzmSYhiotl3Q7ak2xj8ckzrDEjRiK6sVkOaSx15t7WIAynqN7mgCLGbKxhmWVXXNuYY5bZcsjDe73mst7XdSLW/CseXB4+RxhmZsoSItlCrGu7OEYWYxjn5lxB0JB00rTx+1toCKRo8Od4N3u4zHcEGIMxZw5HTzJlHCw6taiXb2Off7qFWCO6DmMMhSZFvfMd6crSEgAdDy6gBFsIzhCmIF2QkCS698Gd8pIUAAhN3c9ZLaC1ctf8T99dE2LtHFGQjEw2BEQUxq2VXaMmS5exIDA6gcGXrvXO3/ABP310tneqRx9semPcJOQeJVMQysbbxLL5WU3t5yCfVXQa4/AK3YNsYgAATvYdojb97KSfXUsVhXOeaLI4DGRhTUJI6HSoGj2tiD/Xt9CL3KsJtKfxzfRi9ysjws10OgsXB9QvZAeIB89OoVTGzeOb6MXuVMuKl8a30Y/cqDoSRYq8WElKsFZ5fGv6o/dqVZJPGv6o/dqO7ZJVEbNKspWfxr+qP3aeM/jH9Ufu1HIyWdGlSqgFfxj+pPdp4RvGP6k92lYdx+LNyq9eYH5lN7/cPnr3ErdDbXrt22N/wryKIC/aeJJuT89S0AORwQCNQeFOqvuOJUlb8bf7G4r3cnxj+pPdpDJ68y6366h3B8Y/qT3aW4PjH9Se7QBPSqDcHxj+pPdpbg+Mf1J7tAE9KoNwfGP6k92luT4x/Unu0AT0qrmFvGP6k92mmJvGP6k92gC1VbaB5hXrbQD7/ULmmmNvGP6k92miIA31J7Sb/+PmppCbPGqXZ7d7UdagKfOun/AHqNqgZNbgkHtB+8cD89TauQTsalKsgtJ41/VH7tMaSTxreqP3aW7Y94jZK/u4V7WC08vjW9Ufu1G2Jl8a30Y/cqW6kR30QipUMNjJvHN9GP3KjbHTeOb6MXuU9xIi8REK6VBzbSn8c30YvcqJtqYjxzfRi9ypLDT/BF4qC6htXgW3CgVtsYnx7fQi9yoH23ifHt9CH3KksHN80QeOprk/3uHmLxKxozubKoJPzVyB608fjpZbb2RntwBsBftyqAL+W1ZsldDCUHSu3xZyNoYpVrJLRH/9k="/>
          <p:cNvSpPr>
            <a:spLocks noChangeAspect="1" noChangeArrowheads="1"/>
          </p:cNvSpPr>
          <p:nvPr/>
        </p:nvSpPr>
        <p:spPr bwMode="auto">
          <a:xfrm>
            <a:off x="155575" y="-1096963"/>
            <a:ext cx="45815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BMUEhQVFhUVFxcWFBUWFRUYHBUUFRUWGBcZGBYZHCghGB4lHhQUITEhJSkuLi4uFx8zODMtNygtLisBCgoKDg0OGxAQGy0kHCQsLCwsLCwsMCwsLCwsLCwsLCwsLCwsLCw0LDUsLCwsLCwsLCwsLCwsLCwsLCwsLCwvLP/AABEIAJ8BPgMBIgACEQEDEQH/xAAbAAABBQEBAAAAAAAAAAAAAAAGAAIDBAUHAf/EAE8QAAIBAgMDBQoKBggFBQAAAAECAwARBBIhBRMxBiIyQVEUIzNTYXFykbLSB1J0gZKTlbHB0xY1QqGztCRDYmNzhLXRNFSF4fEVRYKD8P/EABoBAAIDAQEAAAAAAAAAAAAAAAABAgMEBQb/xAAtEQACAQIDBwQCAgMAAAAAAAAAAQIDEQQSIQUTMUFRgbEyMzRSYfBxkRRCof/aAAwDAQACEQMRAD8A0cPWhDWfh60Ia9DM8rQ4FyKrcdVIqtx1lkdCBZjqwlV46sJVEjTEsJU6VAlTpVTLokq1ItRrUi1Wy1Eq1jQcq8OzQqCwaaSWFAVtaSEkOG+LqLA9elbK0C7R5HTl8Y8TRgs4lwlyRkd3R5s1hpcppbtNOmoO+Zj1CTY3KmDEsBHmF41lUuAoZXd0W1ze5MZNrcCK2TiFBILLdRci4uB2kdVA20uQ5dZVRYjbCQQYctxjliYksDbm8RqNakPJXEPtBZpdyY1kluQRdoJIDGEaPJziDa5ZjfyWpuFN6qQ7sK12xG0CzxEyxsVCmMXvmYLexI0F7nyVbfEqM1jmKC5VbFuHxRrc9VB2D5KzLsmPCFYVlSSJmZTzZBFMjlycoOYqvXfUDWtDk9sSWHG4qUqixSlmAzCR2dnJLZ8isikW5hLAHhwqEoQ1s+FySbPF5cwFZW3WJAhIWTNCVyuSgyEsQA3fFNjraiTulMubMuUcWzCwt5aEMZyXmfD7Rjul8VihNHdjbdgQAhtND3tv3VUxvIya825ESxnFrPHCCFUpuBGwIMbKpzXYc0j56k4Unwdv1Cuw7adRxZR848p/A+qmjFJwzrxy9IdLs8/koHg5EMC5Kof6CuHhzvnMct5r87INAsuUMADa4sKhfkC1nyJArZcEYyNCskDAzMCF0LAcRqeulu6f2/f7Hd9A4x+0o4o5ZCbiJWd1UgtZRc6X46ddUto8o4oY4HZZW7oIESRoXYkoXtlHkB9VCmI5IYt8RNIxh56YxAytlzrOO8gosYtbS5LMSda1eUnJ2WaDAogRjh2VpFMrxZgIWQhZEGYasNRTUKaauxXYSYbGq6B9UuASsgysubgGU6qfIaeJ1JsGUm17Bhe3bagufktO+Jw827hUQiFWiMsj77IzEl3YXYx3BQsDck3tWbyc5Ozvu5UjihMcuMbesDvJd4ZUVHQqOYCytqxBCiwp7qFr5gzPodDE6kXDKRe1ww49l+2o2xKZQ2dcp0BzCxPkN9aAIORGJKsJBCA8mDd1D3Vu53JlNhGoGZeAA8l+upsXyOmCFYVhBXFTzQEsN3FFLksDCYyr6BuaLW0sae6h9iN30DGPGqQ5N0COUJeygkdYN9Qeo06SZRxZRe1rka34euhLE8l5rlssMo7qnm3MjEI6zJlUk5TZl42sePGqE3IaQxuG3Tt3JFDE7X5kySyPdSRdQA4APHSpKEPsRbYVrtdDie5ysivlZ1LJZXVCoYq19bZhVtqoYTAMMVLM4XWOONGzEmy3LDKRzRmN9DrV9qTtyIsiaoXqZqhepIrZC1QvUzVC9WIqkQPUD1O9QPVqKJFd6ryVYeq8lXRM8ytJVSSrUlVZK0QMNUkw9aENVNnYdpHVEGZm4D7yT1AdtFkXJCSwvMgPWBEW/fnF/VWevWhB2kzVhKFSpG8VoZUVW460V5KuP69fqT+ZUy8nHH9cv1R/MrJLEU3zOlHDVFyKMdWEq0uwXH9cv1R/MqRdjP41fqj+ZVTqw6lyoz6EKVOlPGypPGL9Wffp42dJ4xfqz79VupEtVOR4tSrTRgZPGL9Wffp4wknx1+rPv1ByRNRYL4zbWJiF44t7eWcOLMTGsUq2Ayn9qAMR/aI43tUEG1scplJRDmBIV1kCxuuFSSwbNombMp8pvfqoxGGk+On1Z9+vJMIzKVZkZSLMpjJBB4ggvqKnvY9B5WDWO23iWwMcsceUz73KRHIxjjKOYbqpuHaya8AW4Va2DtXEtMkUsRCCMXcpIGBEcRDs55rZ2ZxlGoyG/k3kcg5WAHYRwI8nZ5qmJqDmrWsOwHxbXxkeEwhCZ3MDSTbyOQsXQx83mkZWYM3EdXDSvZ+UmMBlthSAsmQExuxVM7AOQGG8DKFN1tbN10VIztqtlHUSCSfm0t669ySfHX6B9+nvI/VDs+oM4LamKkxsSyRmONS2ZVSSzA4dHDGU80jOzqFtcZPLUY2ticRhMbeOSF4oy8DKjxuxyOQuVs1yGSxAJBvaivJJ8ZPoH36WST4yfQPv0t4unQLAh3di8PMwRZMQhCDK4Ytm7nlkur9EDOiqbj9oU48ocaYyywJdYMRLrFKC7xZBGgTNzSS50ub5DbjoW5JPjJ9A+/SySfGT6B9+jeLnFBb8gm/KHGpmzQq2rqpSGYgMkyIGYZ75WVydNRlJ14VC20sXJhcRKVljdhhWVAHGQsE3oXmlrdK9gSKMsknxk+gffrzJJ8dfoH36e8X1C35BDGcosRCpyoGjSAybx1na0oR23bO2Um+UHMQLAWIuRTl5S4q8f9HzBpcpcQzKrQ5olzC5vGRvH6QIO7J0BFFcuHdgVZoyCLEGMkEdhBfWvd1J8dPqz79G8j9Qs+oIR8osZkBeBbncmyxTXyyGQOoUnVhkU6sos3muoNt4sOqbglSX1ZJSWG+nBs97IEVIzZukHAFqLtzJ8dfoH36YzMpAa2ugYcL9hHVT3kfqRcWCU20MVLgMWzK0c0cO8h3KupZzh94FytcsQ/NI66in2ziYneJInkVF5skiSEl80N7sDZwRK9rWPMNGTVEis5OWwA0zHXXrsBx9dT3iXFEbNgdh9qYo4tQ6MI2VY3YI+RWWbFLnVSbqXCxakkDS97irew5JcyLI7NmiaRg17peU7sG4BvlLLci5yUTnASeMX6s+/TDs2Txi/Vn36HWi+QnBlNqhetA7Kk8av1Z9+mHY7+NX6o/mUKpEg6cjMaoXrWOw38av1R/Mph2A/jl+qP5lTVaHUrdGfQxXqB63jycfxy/VH8yozyYfx6/Un8ypqvT6lTw9ToDr1Xkonbkm/j1+pP5lRNyOf/mF+pP5lWrE0upTLCVXy/6gTkqrJRLtfkzLChcMJFUXaylSo6zlubgeehqStdGpGavFnNxVKdN2krBR8HqjfynrEYAPZdtfZHqo8oE+Dzw03oL7Ro7rk433n28Hd2d8aPfyKlVHbm0Bh8LPOQWEMUkpUGxYRoWsD1XtUHJ3aUk8bmZFjkjkaJ1Ry65lsbqxVSRZhxA66ym41aVKlQAqVKlQAqVKlQAqVDexuUjzYySExKqDe7pw5LN3PIsUmdMoC85tLE6DWiSgCvjOCn+2v7zb7iabi+gfLYfMSAadjeC+mntCm4voHzr7QpiLVKlXhNIZ7Soe5K8pTizIGi3eVUkjtJnzwylwhbmjI3e2uuoGmpohoAVKlSoAVKlSoAVKlQ9iOUbLj0w26ujMsZl3molaCWcDd5dVyQtzs17kaddABDVfaHg28gv84II+6rFV9oeCfzUAQvU2z/BR+VVPzkXNQvU2z/Ax+gvsipyIRLFI1m43bUaHKDnb4q/ieqhva22Q8gjaY3ObLHELXZAhcO5B4Z108ooUHxeiHm1stWEmP25DECWYaC51HAeUm1ZWD5cYaTVXX1n77Zf30PLgkvmK5jfQuS1vMDx85/dV5d4eDkeSwtYdVgOFDnRjpqy6OExMleyX8hVhNsRSC4Pz8QPORwq+DQdhAVYkoGv/AGnuO21yerq0q5h9qGMN0goOiFSxt/Zsfx07KV4S9LIOnVh61/WoTUqx026lr5o/KM2U+pheopOUqAAhGa/DnRgaeVmFNQkyDklxN2lQoOV2Zwg3SsRcKZAxIBAJ04aso69WHbWhBjJ2F2yIL2HNJ18tyP3Xpuk1xFnRtMLix66429dUjxrKOflb0Lg9psp41ypj5COPHzmt+z9JSOTtfWEWvyFfweeGm9BfaNHdAnweeGm9BfaNHdZsZ7z7eDXs740e/lmFy8/VW0PkmI/gvS5K8cX8qk9iOly8/VW0PkmI/gvS5K8cX8qk9iOspuN2lSpUAKlSpUAKlSpUAAPJT9YH/qP87HR9QDyU/WB/6j/Ox0fUAV8bwX009oU3F9A+dfaFOxvBfTT2hTcX0D519oUxFqvG4Gva8bgaQwD+DXpn5HhPbxNHtcp5LRSF1aPqweFuLf28Rw66KE5QPCO+nQcTYkAeW2q+c3FWKnmV0QlPK9UF1KhhOWMDjvcsBPklUn1VNBtRpFu2YXuAFsL+Zuvt0NG6kuIt7G9kb7SAcSPXVWTacQ4yL66wsSjIt5IwwW5H7RW/WwP/AHqeKQyc0dG555UW5t+iOrzmjIuI8zbtY1TtWEcZFHn0++g/FSBtqxFSCDjIdQb/APteNonOBS1iD6z/AL0JmAJtOILw7tiPznZeNvUG48izLJcToVV9oeCfzVYqvtDwT+akIhkOhqj3SrRIpfKoVQbNYuco0v1AddT7QXMhUcSNPJ56ysPg5hFGEKAAK3TNhoDZr8b3/fV1iltloSqQoAQZmURg9nbl7KCcRFlx6qOqbHfw8DRfg8QrNJvVOYtlsCLoQvQW3EWF7+UUKTi+0V/xsdx/wsDVdbSJowjW8T/JtwQ3rQigrzDR1owx1jSudSrVIFw9enD1oLFXpiqzKZd6Ys+FB4gHzgVnT4JRwUeoURyxVn4iOoNWNFKoA22oxviLC3csmn+awddFx+GIZVj1z3uHuwFjxB6uugDlCtsR/lZP5vB11DFKbEhith1C/wC6tFJ6Iw4vWq+3hA1djIEjUK93z3a6lVsBc9QueFA2IkZzmkYsxvc8PUOAHm7K6JgsNGbu7XJBFhxy3vr29f43rn+GhU9NxEBwLXu1ybWXjbygWrq4NxTbODtCEpRSXMJvg88NN6C+0aO6BPg88NN6C+0aO6y4z3n28GrZ3xo9/LMLl5+qtofJMR/BelyV44v5VJ7EdLl5+qtofJMR/BeqWwdpxxti1Ym/dUmgVj+xH2CsyTfA2tpcQqpVmNtuMa2e3Do9fm41MNqR2uxKjtZSB6zpTyS6CzLqXaVRxTq3RIPX8x4GpKiSFSpU15ANSQB5TQAB8lP1gf8AqP8AOx0fUAckmB2hccD/AOofzsdH9AFfG8F9NPaFNxfQPnX2hTsbwX009oU3F9A+dfaFMRarxuBr2vG4GkM578H3SPyPCe3iaMpcGjjnKD9/roN+D7pn5HhPbxNHS0r2ZZ/qVINjxL0VtVyPDqvRUD5tfXUq06pXb4ldkuBhYvE3ch0ax0AB4/8AeptlYewJsQt+aCeFhbh81arRi97C44G1NIpuWlkEVrcgYUG4j9axfLIf9LxtGj0F4j9axfLIf9LxtVoslwD6q+0PBP5qsVX2h4J/NUishequ9XdxK2gKKW0480W1+arT1XhwAZYmIDc1ND+yMo4dtW6X1KyDFyx2sic46Ajj1eT/APW8lBYS20VBN+/Y7X/68DXRMDgd3fW9/Ja2pP41z6UW2kP8bHfw8DVdVrLZF+HT3iC7DCtKEVmYZq0oWrPE1Vi2i16y01Gr1nq4ya3K8wrPxIq/K1Z+IaqpGqkBPKf/AIn/ACsv83gq6nXK+Ux/pH+Vl/m8FXVKnD0opxHuP95FKXZ6sxJHqJ48L24VynGPncsQAT0rX5zXN2t1X7BXY640/wCJ++urs/WTucHa7tCKQVfB54ab0F9o0d0CfB54ab0F9o0d1nxnvPt4NWzvjR7+WYXLz9VbQ+SYj+C9ZWx4VMmLJAJ7qfj6EdavLz9VbQ+SYj+C9Zuxeni/lUnsRVTS9Ror+kvnDgi45pANitgarSYtwwUjnMRpm5pGpa9+FtNL25w0rRi41WkiKMzBFbrvbhVz/JRS4DxgXHPaz6WsBYr5jqT81VJ9qyo3Bso4ABpDfzKCbceOta+yXcjnAAcRx0vVuaNTxAPnFV5rOzVy9x00dgTm5Y3YIiSljp4B0Hlu0tgKad7Kb5iL/Pb/AOR/D1VvzYZOOUX6tOFQ1bHLyRnqSlezYLchY8uMQXvZdoC/b/TY66LXPeRn/HDzbQ/nY66FWV8TbHgivjeC+mntCm4voHzr7Qp2N4L6ae0Kbi+gfOvtCgC1XjcDXteNwNIZz34PumfkeE9vE0dJQL8H3SPyPCe3iaN1NR5lq4FhTT71CGp2amQaHk0xjSLUxmoGkNc0F4j9axfLIf8AS8bRkxoNxH61i+WQ/wCl42khy4B9VfaHgn81WKr7Q8E/mqRWQvU2z/Ax+gvsioXqbZ/gY/QX2RU5EIliuXY022kP8fHfw8DXUa5bj/1iP8fHfw8DVUuDNND3I/yE+GlrSiloeiltV6HEVnTsdKrSNxZq9aWstcRXpxFTzmXcluWWs/ES02XEVQmmvUG7milRB/b7XxB+SyfzeDrrFck2z4c/JZP5vB11ur4elGHFK1V/vJCrjT/ifvrstcaf8T99dXZ3qkef2x6Y9wq+Dzw03oL7Ro7oE+Dzw03oL7Ro7rPjPefbwatnfGj38sq7VwKzwSwvfJLG8bW45ZFKm3zGueiHHYd3BWUM5BkKYbumKR1ULvYykivGXCqWRhYG9j29MpVmTtwNrSejOcDaOO7Jfsyb86pF2xjx1SfZk351dDpkwYqchAa3NJGYA9RKgi/muKbk2JQiuCAL/wBbx/ZJ9mTfn14dtY/sk+zJvz63cLtLEu2TPCS8jrHJunA3cKgSNk3hzEvzRzgLDNrpe7sx5pWWRpAFXeRSRBdGljkZC4Y6gHKCB1eWlclZAi+1MceqX7Mm/Ophx+O7JfsyX8Z7V0ilTzMhu4vkB3IjYUsbmaZWWyskSyFTIxllMs8suQlFLvlsi3Cqg110MaVKokyvjeC+mntCm4voHzr7Qp2N4L6ae0Kbi+gfOvtCmItUqVKkM5ocDicDMciyWy7pHTDviY5IFd3iDJEwkilTeOpNirAA3voJ/wBIcZ8V/srH+9XRKVFh5mc8/SLGfFf7Kx/vV7+kmM+K/wBlY/3qMtv4p4sNLJHlzIpYZgSDl1IsCOIuL39dQ7e2sYBGEXO7vGMt7ZY2lRHkPkGcWHWSB22AuwT/AEjxnxX+ysf71eHlFjPiv9lY/wB6iVdpTFg5KCJ5pIAuU51Ks8avmzWa7p0co0bjprqbNhkSJVlk3ji+Z8oW+ptoOwWHzUBdgL+kOM+K/wBlY/3qscmdmTzYpcRMJAqSGYtJHuTJLuTBGscBJZI0jkk1c5mZuFgKPKVANtiqvtDwT+arFV9oeCfzUCIXqbZ/gY/QX2RUL1Ns/wADH6C+yKnIhEsVzrlVsOaPEtNGJCjSGVHji3xiZ40jmjkhBDuj7uNgyXKsDfSui0qgWJtO6OUb7E/3v2Vjv96QxGJ/vfsrHf711elUckS7/Jq/Y5YMZiv737Kx3+9Lu3Ff3v2Vjveoxm21ImFLsUzd0PCXEbsAonaMMIlYs55qiwPXfgDUWA2zPOLRGIMiu7M0bgSASOiARlw0RO7a+YkjTSjJHoLf1OoIHEYk+N+ysd/vXm+xP979lY7/AHromyWkk7+ZLxTJG8cWUDd3QE879q9606MkR/5NX7HLtm7EnxMwLLLlORZJZIGwyxwLIkrpHHIS8jyNHGpY2VVBtrXUaVKpJWKpScnd8RVxp/xP312WuNP+J++uls71SOLtj0x7hV8HnhpvQX2jR3QJ8HnhpvQX2jR3es+M959vBq2d8aPfyyDuyPOyZ0zqoZkzDMqtcBit7gGxsfIanoN2ryLeaXESmfWcSIVKXVY2EO7AtZjYwITrbnNa1ze9tHk48kjyCbLmTDoqd8yAQvI0gIVxo+ZBprzBe40rKbgkqHFpmjcZil1Izi11uLZhfS4460K/ohPYg4x272qZmzhjlSJSCQ9st42fhmzSHndr4uSLdz4qFpyy4hCq5s7hDvZmU2Z9QEkiSwI0iHksAbk+yhkiWJjEYRaIqAbLly5SDxFrfOAeqrGz8IIowgJNrks1rszMWZjYAXLMToOuheTkhKzSFsU2V2uF5yhRlcBRZrkLmAB7BY1Xk5LYkTxKJ23QSVi5dzkctg8oC7wFmJixDBjdRmYEa0AHNeZhe3X2eShCLklNnLNi2fnyOtwwF3SQIWVWAbKXUkHQ7teGlocNyKlTI3dAaRFZQ5Vzp3Ss6L0+iMrIR2HS1rUAG1KgxuR0xjcd1sHYRjMM9sqFy4ylyBmzLqNeYONqKNlxyLGFlYMwJAIvqgNkLE8WKgEntJoAfjeC+mntCm4voHzr7Qp2MOi+kntCm4voHzr7QpiH91x52TOmdQGZMwzKrEgMVvcAkHXyU+adVy5mAzMFW5tmYgkAdp0PqoR2tyLeaaeUzi82dSjJdRHaHIuhDaNh1J1/aa1r62ttcmJJ51kXEZAFQKAHJjZEmUtHz8ovvVOq372NeFkMKKrRY+JhGVkQiXwRDA7zmlub8bmgnTqFDUfJWcFCMVoGuy5ZCAu+w8mVCZCR4B+lfwrcBpVXCch5UiVBispRMqsqvzD3PLFnUM5sxMoJtYWjFrcaACrbSRth5VlcRoyMHckDKuU5mudNBc1DtPYUOIOZ15xyc8E3Ko4cLfsvf1msTaPI9pcNDEZgXjXELndSfDoy80Ai2W4sOFhbSpRyXlEsLLiXEcUrvu+cbq0iOFzFr8FZSOsOeGtwDUh2OBICJGMayNKsXNssr5sxLWuRd2YAnQnyADWoSfkk+/DpiMi90POyKpGfeNG2pzcRkZfKrkdt8/8AQzERYZljxDySbrJ05BmbcwoTzpNOfG8nEHn8eugA9rxmtxoNPI+f/nG6EyhQHyoZd9lykuWyjeqLE/1a2toFbi+RUjyMTiAY8sYSJlci8TwOM53nPN4pedxtL5NQA1qvtDwT+ahqHkpLvQXxJZBKXCgSKcu9xUgUnOb27oQdlohp1CbZOx58NHIsk++QgsWYEMX5ova9hcKSe0tftuAbL1Ns/wADH6C+yKheptn+Bj9BfZFTkQiexYyNiwV0Yo2RwGUlHsDlYA6NYg2Ouop88yorO5CqoLMxNgqqLkk9QAFB8PIpw+dp1cmWOdwyab5JZHJGUg2KzFdbnmrxGgvTcm5WfHEz3XFQvEqZTaMspCsRmsSAxF9CbeqBMIlmUkAMLkZgLi5XTW3ZqNfLXkWIVmdVYEoQrgEEoxVXAYdRysp8zChHGcmZ0UmOVnAPNiBbVTLC5QlpV072/wC0Ol8xr7L5F4hYdcSUmeNVkdc7EEYSGHXnWc54i2bQ628tABNJscZBldlZJZJ0eynK8hkLCxFitpXXzHjfWoRsDiyzyLI4YSyAR98VrcBlspW1lI4Am973qnguSxCTLJMz7zDiAXLEJ4XMQua37aDgDZAL1SXkZNnucUcn9HG7UOqqkJw+dBZr2YQvbXTetx1uAGGHhVEVFFlUBVHYqiwHqFSUCS8kcSFijXEMQS2eQtIch7lWLNbehmJdc41sDa/bV2LklMJc74t3Xf70g5hdQk4VTlYA2aaPyERAWtawAW5he3X2eb/yK9oFi5DS6FsUGcJOqsUbmb9YDdRn0s8DG3C0h4Wqf9D5yJy2LOeTokB8qZsXNO65C5BUrKkXaAnYbUAGdcaf8T99dV2JhpYohHK4fJlVG1LFFRRd2J5zFgx+cDW1zyp/xP310tneqRx9semPc2eTuGkkjxSQsVkMS5CGym4e9g1tLgEfPWrHsjaEUcqwyAZ5ZpACYzk3mMkk5hy9IxuCbki9wLVH8HnhpvQX2jRfteWRYJGhUPIBzVPWbi+lxewubXF7WuKz4z3n28GvZ3xo9/LMDbOD2kzR7iZVBiUS6ILS2ZGZQVPjc9r2vAo4Mbwx4HaTT5pJAESfOiq41jKTqQ+nPUEwNY2PStqBXkfd7vPIcysMGy4dcllOIMs2V8jMRmKpASrXtnAuNbwRYjaAMgyu6vdgSjIysgwYAFm0DZ8RzdLbs9tZTaaPJ3CbQDxnFzXVVkzqojszndBAebcgd+IIy8VuNKytmbI2pDCkayRgRYeIRIMpDSRrEWR3IJGZllGYDouOBF6v47buKiwrySIsZWd0LMughCMyOqFwzXYKmtjqxAIAJqS7Q2hMLbplQnBuroCp8NCZxxN1KFz22Bv2UAPxex9oyEJJKjxjuVv2VzPFPh5JGvxB73NYcCCopuM5N4lsXipAwMczAqGZLhVGCKAHLmUBosTzQbag2ub15s3HbSTDxIYrssEAJdSzZ93BndmD85szTgpbTd3vrrsLjsXu4LxgMZJVlIQnmo7LGQubmCQBTmuQt/noArbG2fjYlZMyBRAViuQQuIuSDoLsNdb8Ldd9I4cHtLNGTNzVNypMRLDe4fSQhADzBirZbdJBqReoo9q7SOQmBRozP3s6kdzd7A3mmsmIAbW+7vbtjfaG0lCJumkvvxI+7y2F591kKNxAWHW2occTewBJyXwOLjcQyMdzDh0BBAsZ2RVyI+UZlUIXvc6y2vpYV9lbL2nBBhYldSsXc4csyHvaRQLKgsouLrNY8eHbcW32ltFVbLAraHJdWBTLJCpJOY7wlZJWAsL7q3XWjyfx2KZiMVGFvlCZEawIhRnZmY3sWdlAygjKb0AZ3JzYUmHYtLxKYeNRmDZckkhcDS4HOU+U3omxfQPnX2hTsZwX009oU3F9A+dfaFMRhcqNj4iaZDG7bvIqsocAB1xEUmfKRqcqvY9oFLZmG2gMRFvpFMIQhwAhZmG8ALEAWY96NwLaEWFa/KDfdyYjubSfdSbnRT33IcmjadK3HShpcXtCNpikZlV8zJnRlylUwgBAzcDnxByWGsZF9aQzyLBbWAkDTI3MURm6Als6oWayAdCMyW050xGgUU1dnbUAYiYZ3eFnuysFC4ZUkVFIAXvqliOBDaa3q7isXjwIHVQSYJd7Gsd1M4MeQ84hl5u8OXQEjLe5BqLAbbxrYlYmjXQIzjdkd7ebEJvCc53RKRRvlIJuSNOoAmn2XjGihJkDzpiJZbvlyopjnSIAIouozR6G51OpqtDgtq5U7+l8kpYuE5sqiTcghV5ysXTMQQbRDtNPxsuPldo8hjTfoMyKwO5GII6Ye7BogrkjLlvl8zNpS7QWaVkzOI5JWiTd814u5kKJdWGa8mcXOoPVawoAamx8c0U5kZWmfDNEjHJ0947KGGqkAMNbecVpPhsayyjeZS2JQxsDHmXC7xd4LFSt8ucC9yfJUeH2jjyuLLQICh/o6jMSw3ji5vYPzAjgAjUkG1RS7Sx+ZwkQKgLkYxML33HPIz3uc84MdgV3d79oBAuG2r1yRnvKqAMo77ZA7E26QIkItoQQNOIY2ycc6xNiJiGjMbEpuzlK4eVZJVUJdnzsvN1B10pmI2ntRd6wizHdxiJN0MpkWTErIxIbMMyrhzYk+EFuDGriY7HBxaLmGRiwZWJKmaFAFYtzbI8rcD0OFACw2Gx8uGwkkjlJ96ZZkBChUZJAqEW5wUtGSvHRtb2q/suLErhpRimzNfm6qSBkTNcoqg8/ORpwIv5M7Ze1doF038CqlpGkCIzNpuAkYJYC95JTmFwRH20T7Q8E/moAhenQIWw6gGxMQAI6iU0N6a9D22e6ysSwFhGYI+il7SiaG5LAgjvefTgQDU5EYlPZ+xtoxIxSQCVowrbx1cGRcMEDk5bk7xdD2HUGr+Kwm0u5oN3Ku/G83uYIFYZ88d9DrZFjuCNJGPEC1PaO09plHWKGz7ibK4jHh13m6ZQzFbNkTRutxxFaOMlxfdMW7zCL+i7xt2TmVt/vRkJ5mu5uQLi46hUCRQxWztptmUyjJu49UdVZpVaBnIOXm3tOtuFstzrpbwmD2icReWYCLf5iEEesI3pVblSbHvIbQHRrGq+2du42OYokYs0rLCd0z51WCVwLZ1JOaNQT0bMNeNmP3acQGKyBRILgFiuUSyE9eotl4dVqAJRsnHrKRHKscLy4h2KhWbvsjlWOYdhUi3Ag3BqN8DtR1QSSR2eOTfIuUgO2cBAxAOXKY7Ea3vfSrcm0sf3LC6wDfHebxchtmUndgLnBRXt021UWuoJNo5sfj2cKIzGqSpnYRhs0XdEqsFudRutyxI11PzAHr7OxqMDCVAEWCS101MRn34ZrXsQ8ViL8DYcbzbSw+PMs26e0RaMx2MYcKEYOqXUgc/I121tmGmhpm0tobQE0ixQqUzKqMUJyqZcOue+cbzmSYhiotl3Q7ak2xj8ckzrDEjRiK6sVkOaSx15t7WIAynqN7mgCLGbKxhmWVXXNuYY5bZcsjDe73mst7XdSLW/CseXB4+RxhmZsoSItlCrGu7OEYWYxjn5lxB0JB00rTx+1toCKRo8Od4N3u4zHcEGIMxZw5HTzJlHCw6taiXb2Off7qFWCO6DmMMhSZFvfMd6crSEgAdDy6gBFsIzhCmIF2QkCS698Gd8pIUAAhN3c9ZLaC1ctf8T99dE2LtHFGQjEw2BEQUxq2VXaMmS5exIDA6gcGXrvXO3/ABP310tneqRx9semPcJOQeJVMQysbbxLL5WU3t5yCfVXQa4/AK3YNsYgAATvYdojb97KSfXUsVhXOeaLI4DGRhTUJI6HSoGj2tiD/Xt9CL3KsJtKfxzfRi9ysjws10OgsXB9QvZAeIB89OoVTGzeOb6MXuVMuKl8a30Y/cqDoSRYq8WElKsFZ5fGv6o/dqVZJPGv6o/dqO7ZJVEbNKspWfxr+qP3aeM/jH9Ufu1HIyWdGlSqgFfxj+pPdp4RvGP6k92lYdx+LNyq9eYH5lN7/cPnr3ErdDbXrt22N/wryKIC/aeJJuT89S0AORwQCNQeFOqvuOJUlb8bf7G4r3cnxj+pPdpDJ68y6366h3B8Y/qT3aW4PjH9Se7QBPSqDcHxj+pPdpbg+Mf1J7tAE9KoNwfGP6k92luT4x/Unu0AT0qrmFvGP6k92mmJvGP6k92gC1VbaB5hXrbQD7/ULmmmNvGP6k92miIA31J7Sb/+PmppCbPGqXZ7d7UdagKfOun/AHqNqgZNbgkHtB+8cD89TauQTsalKsgtJ41/VH7tMaSTxreqP3aW7Y94jZK/u4V7WC08vjW9Ufu1G2Jl8a30Y/cqW6kR30QipUMNjJvHN9GP3KjbHTeOb6MXuU9xIi8REK6VBzbSn8c30YvcqJtqYjxzfRi9ypLDT/BF4qC6htXgW3CgVtsYnx7fQi9yoH23ifHt9CH3KksHN80QeOprk/3uHmLxKxozubKoJPzVyB608fjpZbb2RntwBsBftyqAL+W1ZsldDCUHSu3xZyNoYpVrJLRH/9k="/>
          <p:cNvSpPr>
            <a:spLocks noChangeAspect="1" noChangeArrowheads="1"/>
          </p:cNvSpPr>
          <p:nvPr/>
        </p:nvSpPr>
        <p:spPr bwMode="auto">
          <a:xfrm>
            <a:off x="307975" y="-944563"/>
            <a:ext cx="45815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5304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Rising Sea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53045" cy="4572000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Flooding of coast</a:t>
            </a:r>
            <a:r>
              <a:rPr lang="en-US" sz="3000" dirty="0" smtClean="0"/>
              <a:t>al areas</a:t>
            </a:r>
          </a:p>
          <a:p>
            <a:r>
              <a:rPr lang="en-US" sz="3000" u="sng" dirty="0" smtClean="0"/>
              <a:t>Destruction of estuary</a:t>
            </a:r>
            <a:r>
              <a:rPr lang="en-US" sz="3000" dirty="0" smtClean="0"/>
              <a:t> habitat (</a:t>
            </a:r>
            <a:r>
              <a:rPr lang="en-US" sz="3000" u="sng" dirty="0" smtClean="0"/>
              <a:t>no</a:t>
            </a:r>
            <a:r>
              <a:rPr lang="en-US" sz="3000" dirty="0" smtClean="0"/>
              <a:t> other </a:t>
            </a:r>
            <a:r>
              <a:rPr lang="en-US" sz="3000" u="sng" dirty="0" smtClean="0"/>
              <a:t>similar habitat</a:t>
            </a:r>
            <a:r>
              <a:rPr lang="en-US" sz="3000" dirty="0" smtClean="0"/>
              <a:t> </a:t>
            </a:r>
            <a:r>
              <a:rPr lang="en-US" sz="3000" u="sng" dirty="0" smtClean="0"/>
              <a:t>for</a:t>
            </a:r>
            <a:r>
              <a:rPr lang="en-US" sz="3000" dirty="0" smtClean="0"/>
              <a:t> those </a:t>
            </a:r>
            <a:r>
              <a:rPr lang="en-US" sz="3000" u="sng" dirty="0" smtClean="0"/>
              <a:t>organisms</a:t>
            </a:r>
            <a:r>
              <a:rPr lang="en-US" sz="3000" dirty="0" smtClean="0"/>
              <a:t>)</a:t>
            </a:r>
          </a:p>
          <a:p>
            <a:r>
              <a:rPr lang="en-US" sz="3000" u="sng" dirty="0" smtClean="0"/>
              <a:t>Increased salt water intrusion</a:t>
            </a:r>
            <a:r>
              <a:rPr lang="en-US" sz="3000" dirty="0" smtClean="0"/>
              <a:t> in coastal areas</a:t>
            </a:r>
          </a:p>
          <a:p>
            <a:endParaRPr lang="en-US" dirty="0"/>
          </a:p>
        </p:txBody>
      </p:sp>
      <p:pic>
        <p:nvPicPr>
          <p:cNvPr id="4098" name="Picture 2" descr="http://maps.risingsea.net/CCSP/G.1_NorthCarolina50cm_north_Titus_and_Wang_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45" y="0"/>
            <a:ext cx="48337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8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206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Sea Level Change on a Global Scale</vt:lpstr>
      <vt:lpstr>Changes in Global Sea Level: Glaciers </vt:lpstr>
      <vt:lpstr>Changes in Global Sea Level: Ice Ages</vt:lpstr>
      <vt:lpstr>Changing the Ocean: Plate Tectonics</vt:lpstr>
      <vt:lpstr>Current Change in Global Sea Level</vt:lpstr>
      <vt:lpstr>Effects of Rising Sea Level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Global Sea Level</dc:title>
  <dc:creator>Heather Berry</dc:creator>
  <cp:lastModifiedBy>Heather Wallace</cp:lastModifiedBy>
  <cp:revision>10</cp:revision>
  <dcterms:created xsi:type="dcterms:W3CDTF">2014-10-31T17:09:49Z</dcterms:created>
  <dcterms:modified xsi:type="dcterms:W3CDTF">2016-10-12T19:26:26Z</dcterms:modified>
</cp:coreProperties>
</file>