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7" autoAdjust="0"/>
    <p:restoredTop sz="94660"/>
  </p:normalViewPr>
  <p:slideViewPr>
    <p:cSldViewPr snapToGrid="0">
      <p:cViewPr varScale="1">
        <p:scale>
          <a:sx n="47" d="100"/>
          <a:sy n="47" d="100"/>
        </p:scale>
        <p:origin x="6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BAEADF-F831-437C-90FE-932178EBEE2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48107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BAEADF-F831-437C-90FE-932178EBEE2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71466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BAEADF-F831-437C-90FE-932178EBEE2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2456899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38644DDD-9866-4D22-BC34-C31900682C9C}"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FA1A80B-7D74-4D32-BE17-2E8D3FADB5AF}"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68936769"/>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936686A-C1DB-45C8-BFEA-65C5DFD2E807}"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8AED00F-1536-414C-8F8E-E1464E0E100B}"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501317613"/>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0513699-9090-4D02-8112-82BF7ADAC95F}"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96F5BE0-B848-45F0-B65D-A536182701EF}"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087775789"/>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A6CA4BC-CB6D-4AEC-9B07-A8939106FB80}"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D87EA7-684F-4BAC-9AC1-3FF849A768CD}"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400766318"/>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3CF9F4A-6DEA-477E-8F0F-CA3749ED803E}"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98E18EE-CB7B-4183-8199-EFEE4771BFF6}"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387716029"/>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8A844ECC-B1C1-417A-8FDE-FFBB0F284073}"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2E363B05-DBC8-448E-B361-6DE96164DE6A}"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91235640"/>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0A7718E-168E-4B92-88B2-4AC998E7C016}"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BA7077CC-70DF-451E-9D4C-36CCAE083F9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611981966"/>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6EEF836-3F85-4FC0-8750-C4FD19B636A3}"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3A6793B-1B6A-4BC6-B3A5-EA8732183FEF}"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858122312"/>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BAEADF-F831-437C-90FE-932178EBEE2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3231001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281BBBE-3B35-4B6A-A681-57B6ACDA7029}"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73591F3-1C71-41B2-8A5C-1EA616BBD446}"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952270030"/>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9FFAF4F-F79E-4285-A5FD-002BC601F8FB}"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ED8331C-52BD-4B6E-A97C-C85113DCDA3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628498546"/>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BA2FC00-2FE8-441C-9A71-C70019CE9EF8}" type="datetimeFigureOut">
              <a:rPr lang="en-US" smtClean="0">
                <a:solidFill>
                  <a:prstClr val="black">
                    <a:tint val="75000"/>
                  </a:prstClr>
                </a:solidFill>
              </a:rPr>
              <a:pPr>
                <a:defRPr/>
              </a:pPr>
              <a:t>2/18/2019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61C053F-8F71-4C44-B9FD-BEFC24C425F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25893928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BAEADF-F831-437C-90FE-932178EBEE2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362743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BAEADF-F831-437C-90FE-932178EBEE2D}"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258540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BAEADF-F831-437C-90FE-932178EBEE2D}" type="datetimeFigureOut">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409539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BAEADF-F831-437C-90FE-932178EBEE2D}"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402757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AEADF-F831-437C-90FE-932178EBEE2D}" type="datetimeFigureOut">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147257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BAEADF-F831-437C-90FE-932178EBEE2D}"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11837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BAEADF-F831-437C-90FE-932178EBEE2D}"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39304-B577-4C2D-BAEA-3C9629E87168}" type="slidenum">
              <a:rPr lang="en-US" smtClean="0"/>
              <a:t>‹#›</a:t>
            </a:fld>
            <a:endParaRPr lang="en-US"/>
          </a:p>
        </p:txBody>
      </p:sp>
    </p:spTree>
    <p:extLst>
      <p:ext uri="{BB962C8B-B14F-4D97-AF65-F5344CB8AC3E}">
        <p14:creationId xmlns:p14="http://schemas.microsoft.com/office/powerpoint/2010/main" val="356050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AEADF-F831-437C-90FE-932178EBEE2D}" type="datetimeFigureOut">
              <a:rPr lang="en-US" smtClean="0"/>
              <a:t>2/18/2019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39304-B577-4C2D-BAEA-3C9629E87168}" type="slidenum">
              <a:rPr lang="en-US" smtClean="0"/>
              <a:t>‹#›</a:t>
            </a:fld>
            <a:endParaRPr lang="en-US"/>
          </a:p>
        </p:txBody>
      </p:sp>
    </p:spTree>
    <p:extLst>
      <p:ext uri="{BB962C8B-B14F-4D97-AF65-F5344CB8AC3E}">
        <p14:creationId xmlns:p14="http://schemas.microsoft.com/office/powerpoint/2010/main" val="42456168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fld id="{1E205D2D-01FC-4D9F-959A-139901D6C423}" type="datetimeFigureOut">
              <a:rPr lang="en-US" smtClean="0">
                <a:solidFill>
                  <a:prstClr val="black">
                    <a:tint val="75000"/>
                  </a:prstClr>
                </a:solidFill>
                <a:latin typeface="Times New Roman" panose="02020603050405020304" pitchFamily="18" charset="0"/>
                <a:ea typeface="ＭＳ Ｐゴシック" panose="020B0600070205080204" pitchFamily="34" charset="-128"/>
              </a:rPr>
              <a:pPr eaLnBrk="0" fontAlgn="base" hangingPunct="0">
                <a:spcBef>
                  <a:spcPct val="0"/>
                </a:spcBef>
                <a:spcAft>
                  <a:spcPct val="0"/>
                </a:spcAft>
                <a:defRPr/>
              </a:pPr>
              <a:t>2/18/2019</a:t>
            </a:fld>
            <a:endParaRPr lang="en-US">
              <a:solidFill>
                <a:prstClr val="black">
                  <a:tint val="75000"/>
                </a:prstClr>
              </a:solidFill>
              <a:latin typeface="Times New Roman" panose="02020603050405020304" pitchFamily="18" charset="0"/>
              <a:ea typeface="ＭＳ Ｐゴシック" panose="020B0600070205080204" pitchFamily="34" charset="-128"/>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a typeface="ＭＳ Ｐゴシック" panose="020B0600070205080204" pitchFamily="34" charset="-128"/>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20B7BA43-8769-4EA2-8116-B299B1DAD8D7}" type="slidenum">
              <a:rPr lang="en-US" altLang="en-US" smtClean="0">
                <a:solidFill>
                  <a:prstClr val="black">
                    <a:tint val="75000"/>
                  </a:prstClr>
                </a:solidFill>
                <a:latin typeface="Times New Roman" panose="02020603050405020304" pitchFamily="18" charset="0"/>
                <a:ea typeface="ＭＳ Ｐゴシック" panose="020B0600070205080204" pitchFamily="34" charset="-128"/>
              </a:rPr>
              <a:pPr eaLnBrk="0" fontAlgn="base" hangingPunct="0">
                <a:spcBef>
                  <a:spcPct val="0"/>
                </a:spcBef>
                <a:spcAft>
                  <a:spcPct val="0"/>
                </a:spcAft>
                <a:defRPr/>
              </a:pPr>
              <a:t>‹#›</a:t>
            </a:fld>
            <a:endParaRPr lang="en-US" altLang="en-US">
              <a:solidFill>
                <a:prstClr val="black">
                  <a:tint val="75000"/>
                </a:prstClr>
              </a:solidFill>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652972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Soil Properties</a:t>
            </a:r>
          </a:p>
        </p:txBody>
      </p:sp>
      <p:sp>
        <p:nvSpPr>
          <p:cNvPr id="3" name="Subtitle 2"/>
          <p:cNvSpPr>
            <a:spLocks noGrp="1"/>
          </p:cNvSpPr>
          <p:nvPr>
            <p:ph type="subTitle" idx="1"/>
          </p:nvPr>
        </p:nvSpPr>
        <p:spPr/>
        <p:txBody>
          <a:bodyPr>
            <a:normAutofit fontScale="77500" lnSpcReduction="20000"/>
          </a:bodyPr>
          <a:lstStyle/>
          <a:p>
            <a:r>
              <a:rPr lang="en-US" dirty="0"/>
              <a:t>Particle Size</a:t>
            </a:r>
          </a:p>
          <a:p>
            <a:r>
              <a:rPr lang="en-US" dirty="0"/>
              <a:t>Texture</a:t>
            </a:r>
          </a:p>
          <a:p>
            <a:r>
              <a:rPr lang="en-US" dirty="0"/>
              <a:t>Porosity</a:t>
            </a:r>
          </a:p>
          <a:p>
            <a:r>
              <a:rPr lang="en-US" dirty="0"/>
              <a:t>Permeability</a:t>
            </a:r>
          </a:p>
          <a:p>
            <a:r>
              <a:rPr lang="en-US" dirty="0"/>
              <a:t>Holding Capacity</a:t>
            </a:r>
          </a:p>
        </p:txBody>
      </p:sp>
    </p:spTree>
    <p:extLst>
      <p:ext uri="{BB962C8B-B14F-4D97-AF65-F5344CB8AC3E}">
        <p14:creationId xmlns:p14="http://schemas.microsoft.com/office/powerpoint/2010/main" val="412176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7576" y="0"/>
            <a:ext cx="8214360" cy="1295403"/>
          </a:xfrm>
        </p:spPr>
        <p:txBody>
          <a:bodyPr>
            <a:normAutofit/>
          </a:bodyPr>
          <a:lstStyle/>
          <a:p>
            <a:pPr eaLnBrk="1" hangingPunct="1"/>
            <a:r>
              <a:rPr lang="en-US" altLang="en-US" sz="5400" b="1" dirty="0"/>
              <a:t>Station 1a:  Particle Size</a:t>
            </a:r>
          </a:p>
        </p:txBody>
      </p:sp>
      <p:sp>
        <p:nvSpPr>
          <p:cNvPr id="27651" name="Content Placeholder 2"/>
          <p:cNvSpPr>
            <a:spLocks noGrp="1"/>
          </p:cNvSpPr>
          <p:nvPr>
            <p:ph idx="1"/>
          </p:nvPr>
        </p:nvSpPr>
        <p:spPr>
          <a:xfrm>
            <a:off x="533400" y="1295403"/>
            <a:ext cx="8077200" cy="4640263"/>
          </a:xfrm>
        </p:spPr>
        <p:txBody>
          <a:bodyPr>
            <a:normAutofit/>
          </a:bodyPr>
          <a:lstStyle/>
          <a:p>
            <a:pPr eaLnBrk="1" hangingPunct="1"/>
            <a:r>
              <a:rPr lang="en-US" altLang="en-US" sz="3200" u="sng" dirty="0"/>
              <a:t>Responsible for all other soil properties</a:t>
            </a:r>
          </a:p>
          <a:p>
            <a:pPr eaLnBrk="1" hangingPunct="1"/>
            <a:r>
              <a:rPr lang="en-US" altLang="en-US" sz="3200" dirty="0"/>
              <a:t>Action:  Use the image below to determine the relative sizes of the particles and record.  </a:t>
            </a:r>
            <a:r>
              <a:rPr lang="en-US" altLang="en-US" sz="3200" i="1" dirty="0"/>
              <a:t>Use terms like largest, smallest, etc.).</a:t>
            </a:r>
          </a:p>
        </p:txBody>
      </p:sp>
      <p:pic>
        <p:nvPicPr>
          <p:cNvPr id="2765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6551" y="3581400"/>
            <a:ext cx="59309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676448"/>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47649" y="49308"/>
            <a:ext cx="8362951" cy="1341442"/>
          </a:xfrm>
        </p:spPr>
        <p:txBody>
          <a:bodyPr>
            <a:normAutofit/>
          </a:bodyPr>
          <a:lstStyle/>
          <a:p>
            <a:pPr eaLnBrk="1" hangingPunct="1"/>
            <a:r>
              <a:rPr lang="en-US" altLang="en-US" sz="5400" b="1" dirty="0"/>
              <a:t>Station 1b:  Texture</a:t>
            </a:r>
          </a:p>
        </p:txBody>
      </p:sp>
      <p:sp>
        <p:nvSpPr>
          <p:cNvPr id="28675" name="Content Placeholder 2"/>
          <p:cNvSpPr>
            <a:spLocks noGrp="1"/>
          </p:cNvSpPr>
          <p:nvPr>
            <p:ph idx="1"/>
          </p:nvPr>
        </p:nvSpPr>
        <p:spPr>
          <a:xfrm>
            <a:off x="533400" y="1447802"/>
            <a:ext cx="8077200" cy="4876801"/>
          </a:xfrm>
        </p:spPr>
        <p:txBody>
          <a:bodyPr>
            <a:noAutofit/>
          </a:bodyPr>
          <a:lstStyle/>
          <a:p>
            <a:pPr eaLnBrk="1" hangingPunct="1"/>
            <a:r>
              <a:rPr lang="en-US" altLang="en-US" sz="3200" u="sng" dirty="0"/>
              <a:t>How the soil feels . . . gritty, smooth, etc. </a:t>
            </a:r>
          </a:p>
          <a:p>
            <a:pPr eaLnBrk="1" hangingPunct="1"/>
            <a:r>
              <a:rPr lang="en-US" altLang="en-US" sz="3200" u="sng" dirty="0"/>
              <a:t>Responsible for all other soil properties</a:t>
            </a:r>
          </a:p>
          <a:p>
            <a:pPr eaLnBrk="1" hangingPunct="1"/>
            <a:r>
              <a:rPr lang="en-US" altLang="en-US" sz="3200" dirty="0"/>
              <a:t>Action:  Feel each type of soil between your fingers to determine texture and record.</a:t>
            </a:r>
          </a:p>
          <a:p>
            <a:pPr marL="914377" lvl="1" indent="-457189">
              <a:buFont typeface="Trebuchet MS" panose="020B0603020202020204" pitchFamily="34" charset="0"/>
              <a:buAutoNum type="arabicPeriod"/>
            </a:pPr>
            <a:r>
              <a:rPr lang="en-US" altLang="en-US" sz="3200" dirty="0"/>
              <a:t>Moisten a small amount of 1 material.</a:t>
            </a:r>
          </a:p>
          <a:p>
            <a:pPr marL="914377" lvl="1" indent="-457189">
              <a:buFont typeface="Trebuchet MS" panose="020B0603020202020204" pitchFamily="34" charset="0"/>
              <a:buAutoNum type="arabicPeriod"/>
            </a:pPr>
            <a:r>
              <a:rPr lang="en-US" altLang="en-US" sz="3200" dirty="0"/>
              <a:t>Rub the material between your fingers and thumb.</a:t>
            </a:r>
          </a:p>
          <a:p>
            <a:pPr marL="914377" lvl="1" indent="-457189">
              <a:buFont typeface="Trebuchet MS" panose="020B0603020202020204" pitchFamily="34" charset="0"/>
              <a:buAutoNum type="arabicPeriod"/>
            </a:pPr>
            <a:r>
              <a:rPr lang="en-US" altLang="en-US" sz="3200" dirty="0"/>
              <a:t>Return the material to the cup.</a:t>
            </a:r>
          </a:p>
          <a:p>
            <a:pPr marL="914377" lvl="1" indent="-457189">
              <a:buFont typeface="Trebuchet MS" panose="020B0603020202020204" pitchFamily="34" charset="0"/>
              <a:buAutoNum type="arabicPeriod"/>
            </a:pPr>
            <a:r>
              <a:rPr lang="en-US" altLang="en-US" sz="3200" dirty="0"/>
              <a:t>Repeat steps 1-3 for all 3 materials.</a:t>
            </a:r>
          </a:p>
          <a:p>
            <a:pPr marL="914377" lvl="1" indent="-457189">
              <a:buFont typeface="Trebuchet MS" panose="020B0603020202020204" pitchFamily="34" charset="0"/>
              <a:buAutoNum type="arabicPeriod"/>
            </a:pPr>
            <a:r>
              <a:rPr lang="en-US" altLang="en-US" sz="3200" dirty="0"/>
              <a:t>Wash your hands!!!</a:t>
            </a:r>
          </a:p>
        </p:txBody>
      </p:sp>
    </p:spTree>
    <p:extLst>
      <p:ext uri="{BB962C8B-B14F-4D97-AF65-F5344CB8AC3E}">
        <p14:creationId xmlns:p14="http://schemas.microsoft.com/office/powerpoint/2010/main" val="3734407373"/>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8600" y="146055"/>
            <a:ext cx="4381500" cy="1482725"/>
          </a:xfrm>
        </p:spPr>
        <p:txBody>
          <a:bodyPr>
            <a:noAutofit/>
          </a:bodyPr>
          <a:lstStyle/>
          <a:p>
            <a:pPr marL="1152497" indent="-1152497"/>
            <a:r>
              <a:rPr lang="en-US" altLang="en-US" sz="5400" b="1" dirty="0"/>
              <a:t>Station 2:  Porosity</a:t>
            </a:r>
          </a:p>
        </p:txBody>
      </p:sp>
      <p:sp>
        <p:nvSpPr>
          <p:cNvPr id="29699" name="Content Placeholder 2"/>
          <p:cNvSpPr>
            <a:spLocks noGrp="1"/>
          </p:cNvSpPr>
          <p:nvPr>
            <p:ph idx="1"/>
          </p:nvPr>
        </p:nvSpPr>
        <p:spPr>
          <a:xfrm>
            <a:off x="228600" y="1847853"/>
            <a:ext cx="8763000" cy="5010148"/>
          </a:xfrm>
        </p:spPr>
        <p:txBody>
          <a:bodyPr>
            <a:noAutofit/>
          </a:bodyPr>
          <a:lstStyle/>
          <a:p>
            <a:pPr marL="228594" indent="-228594" defTabSz="914377" fontAlgn="base">
              <a:spcBef>
                <a:spcPts val="1000"/>
              </a:spcBef>
              <a:spcAft>
                <a:spcPct val="0"/>
              </a:spcAft>
            </a:pPr>
            <a:r>
              <a:rPr lang="en-US" altLang="en-US" sz="3200" u="sng" dirty="0">
                <a:solidFill>
                  <a:prstClr val="black"/>
                </a:solidFill>
                <a:latin typeface="Trebuchet MS" panose="020B0603020202020204"/>
              </a:rPr>
              <a:t>The amount of air/space between particles</a:t>
            </a:r>
          </a:p>
          <a:p>
            <a:pPr marL="228594" indent="-228594" defTabSz="914377" fontAlgn="base">
              <a:spcBef>
                <a:spcPts val="1000"/>
              </a:spcBef>
              <a:spcAft>
                <a:spcPct val="0"/>
              </a:spcAft>
            </a:pPr>
            <a:r>
              <a:rPr lang="en-US" altLang="en-US" sz="2200" dirty="0">
                <a:solidFill>
                  <a:prstClr val="black"/>
                </a:solidFill>
                <a:latin typeface="Trebuchet MS" panose="020B0603020202020204"/>
              </a:rPr>
              <a:t>Action:  Determine the relative amount of space 	between particles</a:t>
            </a:r>
          </a:p>
          <a:p>
            <a:pPr marL="914377" lvl="1" indent="-457189" defTabSz="914377" fontAlgn="base">
              <a:spcBef>
                <a:spcPts val="500"/>
              </a:spcBef>
              <a:spcAft>
                <a:spcPct val="0"/>
              </a:spcAft>
              <a:buFont typeface="Trebuchet MS" panose="020B0603020202020204" pitchFamily="34" charset="0"/>
              <a:buAutoNum type="arabicPeriod"/>
            </a:pPr>
            <a:r>
              <a:rPr lang="en-US" altLang="en-US" sz="2200" dirty="0">
                <a:solidFill>
                  <a:prstClr val="black"/>
                </a:solidFill>
                <a:latin typeface="Trebuchet MS" panose="020B0603020202020204"/>
              </a:rPr>
              <a:t>Fill 1 cup to the 2 cm line with sand.  Break up any clumps but do not pack down the material.</a:t>
            </a:r>
          </a:p>
          <a:p>
            <a:pPr marL="914377" lvl="1" indent="-457189" defTabSz="914377" fontAlgn="base">
              <a:spcBef>
                <a:spcPts val="500"/>
              </a:spcBef>
              <a:spcAft>
                <a:spcPct val="0"/>
              </a:spcAft>
              <a:buFont typeface="Trebuchet MS" panose="020B0603020202020204" pitchFamily="34" charset="0"/>
              <a:buAutoNum type="arabicPeriod"/>
            </a:pPr>
            <a:r>
              <a:rPr lang="en-US" altLang="en-US" sz="2200" dirty="0">
                <a:solidFill>
                  <a:prstClr val="black"/>
                </a:solidFill>
                <a:latin typeface="Trebuchet MS" panose="020B0603020202020204"/>
              </a:rPr>
              <a:t>Fill a graduated cylinder with 40 mL of water. </a:t>
            </a:r>
          </a:p>
          <a:p>
            <a:pPr marL="914377" lvl="1" indent="-457189" defTabSz="914377" fontAlgn="base">
              <a:spcBef>
                <a:spcPts val="500"/>
              </a:spcBef>
              <a:spcAft>
                <a:spcPct val="0"/>
              </a:spcAft>
              <a:buFont typeface="Trebuchet MS" panose="020B0603020202020204" pitchFamily="34" charset="0"/>
              <a:buAutoNum type="arabicPeriod"/>
            </a:pPr>
            <a:r>
              <a:rPr lang="en-US" altLang="en-US" sz="2200" b="1" u="sng" dirty="0">
                <a:solidFill>
                  <a:prstClr val="black"/>
                </a:solidFill>
                <a:latin typeface="Trebuchet MS" panose="020B0603020202020204"/>
              </a:rPr>
              <a:t>SLOWLY</a:t>
            </a:r>
            <a:r>
              <a:rPr lang="en-US" altLang="en-US" sz="2200" dirty="0">
                <a:solidFill>
                  <a:prstClr val="black"/>
                </a:solidFill>
                <a:latin typeface="Trebuchet MS" panose="020B0603020202020204"/>
              </a:rPr>
              <a:t> pour the water into the cup UNTIL it reaches the 2 cm line. Record how much water you added to the cup.</a:t>
            </a:r>
          </a:p>
          <a:p>
            <a:pPr marL="914377" lvl="1" indent="-457189" defTabSz="914377" fontAlgn="base">
              <a:spcBef>
                <a:spcPts val="500"/>
              </a:spcBef>
              <a:spcAft>
                <a:spcPct val="0"/>
              </a:spcAft>
              <a:buFont typeface="Trebuchet MS" panose="020B0603020202020204" pitchFamily="34" charset="0"/>
              <a:buAutoNum type="arabicPeriod"/>
            </a:pPr>
            <a:r>
              <a:rPr lang="en-US" altLang="en-US" sz="2200" dirty="0">
                <a:solidFill>
                  <a:prstClr val="black"/>
                </a:solidFill>
                <a:latin typeface="Trebuchet MS" panose="020B0603020202020204"/>
              </a:rPr>
              <a:t>Repeat the above process with the pre-filled gravel cup.</a:t>
            </a:r>
          </a:p>
          <a:p>
            <a:pPr marL="914377" lvl="1" indent="-457189" defTabSz="914377" fontAlgn="base">
              <a:spcBef>
                <a:spcPts val="500"/>
              </a:spcBef>
              <a:spcAft>
                <a:spcPct val="0"/>
              </a:spcAft>
              <a:buFont typeface="Trebuchet MS" panose="020B0603020202020204" pitchFamily="34" charset="0"/>
              <a:buAutoNum type="arabicPeriod"/>
            </a:pPr>
            <a:r>
              <a:rPr lang="en-US" altLang="en-US" sz="2200" dirty="0">
                <a:solidFill>
                  <a:prstClr val="black"/>
                </a:solidFill>
                <a:latin typeface="Trebuchet MS" panose="020B0603020202020204"/>
              </a:rPr>
              <a:t>Using the water absorbed to indicate how much space is between the particles, rank the relative porosity of each material using the terms high and low.</a:t>
            </a:r>
          </a:p>
          <a:p>
            <a:pPr marL="914377" lvl="1" indent="-457189" defTabSz="914377" fontAlgn="base">
              <a:spcBef>
                <a:spcPts val="500"/>
              </a:spcBef>
              <a:spcAft>
                <a:spcPct val="0"/>
              </a:spcAft>
              <a:buFont typeface="Trebuchet MS" panose="020B0603020202020204" pitchFamily="34" charset="0"/>
              <a:buAutoNum type="arabicPeriod"/>
            </a:pPr>
            <a:r>
              <a:rPr lang="en-US" altLang="en-US" sz="2200" dirty="0">
                <a:solidFill>
                  <a:prstClr val="black"/>
                </a:solidFill>
                <a:latin typeface="Trebuchet MS" panose="020B0603020202020204"/>
              </a:rPr>
              <a:t>Carefully </a:t>
            </a:r>
            <a:r>
              <a:rPr lang="en-US" altLang="en-US" sz="2200" u="sng" dirty="0">
                <a:solidFill>
                  <a:prstClr val="black"/>
                </a:solidFill>
                <a:latin typeface="Trebuchet MS" panose="020B0603020202020204"/>
              </a:rPr>
              <a:t>pour off the water</a:t>
            </a:r>
            <a:r>
              <a:rPr lang="en-US" altLang="en-US" sz="2200" dirty="0">
                <a:solidFill>
                  <a:prstClr val="black"/>
                </a:solidFill>
                <a:latin typeface="Trebuchet MS" panose="020B0603020202020204"/>
              </a:rPr>
              <a:t> from both cups. Put the </a:t>
            </a:r>
            <a:r>
              <a:rPr lang="en-US" altLang="en-US" sz="2200" u="sng" dirty="0">
                <a:solidFill>
                  <a:prstClr val="black"/>
                </a:solidFill>
                <a:latin typeface="Trebuchet MS" panose="020B0603020202020204"/>
              </a:rPr>
              <a:t>sand in the disposal container</a:t>
            </a:r>
            <a:r>
              <a:rPr lang="en-US" altLang="en-US" sz="2200" dirty="0">
                <a:solidFill>
                  <a:prstClr val="black"/>
                </a:solidFill>
                <a:latin typeface="Trebuchet MS" panose="020B0603020202020204"/>
              </a:rPr>
              <a:t>. </a:t>
            </a:r>
            <a:r>
              <a:rPr lang="en-US" altLang="en-US" sz="2200" u="sng" dirty="0">
                <a:solidFill>
                  <a:prstClr val="black"/>
                </a:solidFill>
                <a:latin typeface="Trebuchet MS" panose="020B0603020202020204"/>
              </a:rPr>
              <a:t>Dry and return gravel</a:t>
            </a:r>
            <a:r>
              <a:rPr lang="en-US" altLang="en-US" sz="2200" dirty="0">
                <a:solidFill>
                  <a:prstClr val="black"/>
                </a:solidFill>
                <a:latin typeface="Trebuchet MS" panose="020B0603020202020204"/>
              </a:rPr>
              <a:t> to the cup.</a:t>
            </a:r>
          </a:p>
          <a:p>
            <a:pPr eaLnBrk="1" hangingPunct="1"/>
            <a:endParaRPr lang="en-US" altLang="en-US" sz="3200"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88076" y="127002"/>
            <a:ext cx="5217827" cy="172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920877"/>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0"/>
            <a:ext cx="8286751" cy="1325563"/>
          </a:xfrm>
        </p:spPr>
        <p:txBody>
          <a:bodyPr>
            <a:noAutofit/>
          </a:bodyPr>
          <a:lstStyle/>
          <a:p>
            <a:pPr marL="3547974" indent="-3547974"/>
            <a:r>
              <a:rPr lang="en-US" altLang="en-US" sz="5400" b="1" dirty="0"/>
              <a:t>Station 3:  Permeability</a:t>
            </a:r>
          </a:p>
        </p:txBody>
      </p:sp>
      <p:sp>
        <p:nvSpPr>
          <p:cNvPr id="30723" name="Content Placeholder 2"/>
          <p:cNvSpPr>
            <a:spLocks noGrp="1"/>
          </p:cNvSpPr>
          <p:nvPr>
            <p:ph idx="1"/>
          </p:nvPr>
        </p:nvSpPr>
        <p:spPr>
          <a:xfrm>
            <a:off x="228600" y="1173193"/>
            <a:ext cx="8915400" cy="5684808"/>
          </a:xfrm>
        </p:spPr>
        <p:txBody>
          <a:bodyPr>
            <a:normAutofit fontScale="47500" lnSpcReduction="20000"/>
          </a:bodyPr>
          <a:lstStyle/>
          <a:p>
            <a:pPr eaLnBrk="1" hangingPunct="1"/>
            <a:r>
              <a:rPr lang="en-US" altLang="en-US" sz="6700" u="sng" dirty="0">
                <a:latin typeface="Trebuchet MS" panose="020B0603020202020204" pitchFamily="34" charset="0"/>
              </a:rPr>
              <a:t>The rate water flows through soil</a:t>
            </a:r>
          </a:p>
          <a:p>
            <a:pPr eaLnBrk="1" hangingPunct="1"/>
            <a:r>
              <a:rPr lang="en-US" altLang="en-US" sz="4800" dirty="0">
                <a:latin typeface="Trebuchet MS" panose="020B0603020202020204" pitchFamily="34" charset="0"/>
              </a:rPr>
              <a:t>Action:</a:t>
            </a:r>
          </a:p>
          <a:p>
            <a:pPr marL="914377" lvl="1" indent="-457189">
              <a:lnSpc>
                <a:spcPct val="110000"/>
              </a:lnSpc>
              <a:buFont typeface="Trebuchet MS" panose="020B0603020202020204" pitchFamily="34" charset="0"/>
              <a:buAutoNum type="arabicPeriod"/>
            </a:pPr>
            <a:r>
              <a:rPr lang="en-US" altLang="en-US" sz="4800" dirty="0">
                <a:latin typeface="Trebuchet MS" panose="020B0603020202020204" pitchFamily="34" charset="0"/>
              </a:rPr>
              <a:t>Check that there are 2 beakers set up, 1 with a cup of gravel &amp; another with a cup of clay over top.  The cups have a hole in the bottom.</a:t>
            </a:r>
          </a:p>
          <a:p>
            <a:pPr marL="914377" lvl="1" indent="-457189">
              <a:lnSpc>
                <a:spcPct val="110000"/>
              </a:lnSpc>
              <a:buFont typeface="Trebuchet MS" panose="020B0603020202020204" pitchFamily="34" charset="0"/>
              <a:buAutoNum type="arabicPeriod"/>
            </a:pPr>
            <a:r>
              <a:rPr lang="en-US" altLang="en-US" sz="4800" dirty="0">
                <a:latin typeface="Trebuchet MS" panose="020B0603020202020204" pitchFamily="34" charset="0"/>
              </a:rPr>
              <a:t>Measure out 25 mL of water in a graduated cylinder.</a:t>
            </a:r>
          </a:p>
          <a:p>
            <a:pPr marL="914377" lvl="1" indent="-457189">
              <a:lnSpc>
                <a:spcPct val="110000"/>
              </a:lnSpc>
              <a:buFont typeface="Trebuchet MS" panose="020B0603020202020204" pitchFamily="34" charset="0"/>
              <a:buAutoNum type="arabicPeriod"/>
            </a:pPr>
            <a:r>
              <a:rPr lang="en-US" altLang="en-US" sz="4800" dirty="0">
                <a:latin typeface="Trebuchet MS" panose="020B0603020202020204" pitchFamily="34" charset="0"/>
              </a:rPr>
              <a:t>Pour 25 mL of water into the </a:t>
            </a:r>
            <a:r>
              <a:rPr lang="en-US" altLang="en-US" sz="4800" u="sng" dirty="0">
                <a:latin typeface="Trebuchet MS" panose="020B0603020202020204" pitchFamily="34" charset="0"/>
              </a:rPr>
              <a:t>gravel</a:t>
            </a:r>
            <a:r>
              <a:rPr lang="en-US" altLang="en-US" sz="4800" dirty="0">
                <a:latin typeface="Trebuchet MS" panose="020B0603020202020204" pitchFamily="34" charset="0"/>
              </a:rPr>
              <a:t> cup and let it drip out of the cup into the beaker.  The clay cup already has water added to it—do NOT add more—OBSERVE! Record the speed of the water as fast or slow. </a:t>
            </a:r>
          </a:p>
          <a:p>
            <a:pPr marL="914377" lvl="1" indent="-457189">
              <a:lnSpc>
                <a:spcPct val="110000"/>
              </a:lnSpc>
              <a:buFont typeface="Trebuchet MS" panose="020B0603020202020204" pitchFamily="34" charset="0"/>
              <a:buAutoNum type="arabicPeriod"/>
            </a:pPr>
            <a:r>
              <a:rPr lang="en-US" altLang="en-US" sz="4800" dirty="0">
                <a:latin typeface="Trebuchet MS" panose="020B0603020202020204" pitchFamily="34" charset="0"/>
              </a:rPr>
              <a:t>Using the speed as an indicator, rank the relative permeability of each material using the terms high and low.</a:t>
            </a:r>
          </a:p>
          <a:p>
            <a:pPr marL="914377" lvl="1" indent="-457189">
              <a:lnSpc>
                <a:spcPct val="110000"/>
              </a:lnSpc>
              <a:buFont typeface="Trebuchet MS" panose="020B0603020202020204" pitchFamily="34" charset="0"/>
              <a:buAutoNum type="arabicPeriod"/>
            </a:pPr>
            <a:r>
              <a:rPr lang="en-US" altLang="en-US" sz="4800" u="sng" dirty="0">
                <a:latin typeface="Trebuchet MS" panose="020B0603020202020204" pitchFamily="34" charset="0"/>
              </a:rPr>
              <a:t>Empty</a:t>
            </a:r>
            <a:r>
              <a:rPr lang="en-US" altLang="en-US" sz="4800" dirty="0">
                <a:latin typeface="Trebuchet MS" panose="020B0603020202020204" pitchFamily="34" charset="0"/>
              </a:rPr>
              <a:t> the water from the </a:t>
            </a:r>
            <a:r>
              <a:rPr lang="en-US" altLang="en-US" sz="4800" u="sng" dirty="0">
                <a:latin typeface="Trebuchet MS" panose="020B0603020202020204" pitchFamily="34" charset="0"/>
              </a:rPr>
              <a:t>beaker</a:t>
            </a:r>
            <a:r>
              <a:rPr lang="en-US" altLang="en-US" sz="4800" dirty="0">
                <a:latin typeface="Trebuchet MS" panose="020B0603020202020204" pitchFamily="34" charset="0"/>
              </a:rPr>
              <a:t> with the </a:t>
            </a:r>
            <a:r>
              <a:rPr lang="en-US" altLang="en-US" sz="4800" u="sng" dirty="0">
                <a:latin typeface="Trebuchet MS" panose="020B0603020202020204" pitchFamily="34" charset="0"/>
              </a:rPr>
              <a:t>gravel</a:t>
            </a:r>
            <a:r>
              <a:rPr lang="en-US" altLang="en-US" sz="4800" dirty="0">
                <a:latin typeface="Trebuchet MS" panose="020B0603020202020204" pitchFamily="34" charset="0"/>
              </a:rPr>
              <a:t> cup. </a:t>
            </a:r>
            <a:r>
              <a:rPr lang="en-US" altLang="en-US" sz="4800" u="sng" dirty="0">
                <a:latin typeface="Trebuchet MS" panose="020B0603020202020204" pitchFamily="34" charset="0"/>
              </a:rPr>
              <a:t>Drain water</a:t>
            </a:r>
            <a:r>
              <a:rPr lang="en-US" altLang="en-US" sz="4800" dirty="0">
                <a:latin typeface="Trebuchet MS" panose="020B0603020202020204" pitchFamily="34" charset="0"/>
              </a:rPr>
              <a:t> from the cup with gravel but do NOT empty the cup!  </a:t>
            </a:r>
            <a:r>
              <a:rPr lang="en-US" altLang="en-US" sz="4800" b="1" u="sng" dirty="0">
                <a:latin typeface="Trebuchet MS" panose="020B0603020202020204" pitchFamily="34" charset="0"/>
              </a:rPr>
              <a:t>Do NOT touch the clay set up!</a:t>
            </a:r>
          </a:p>
        </p:txBody>
      </p:sp>
      <p:grpSp>
        <p:nvGrpSpPr>
          <p:cNvPr id="8" name="Group 7">
            <a:extLst>
              <a:ext uri="{FF2B5EF4-FFF2-40B4-BE49-F238E27FC236}">
                <a16:creationId xmlns:a16="http://schemas.microsoft.com/office/drawing/2014/main" id="{0DE8F5CE-EF77-42B9-8E88-9624E2C0CEEC}"/>
              </a:ext>
            </a:extLst>
          </p:cNvPr>
          <p:cNvGrpSpPr/>
          <p:nvPr/>
        </p:nvGrpSpPr>
        <p:grpSpPr>
          <a:xfrm>
            <a:off x="7494412" y="169080"/>
            <a:ext cx="1420988" cy="1745989"/>
            <a:chOff x="7094365" y="186332"/>
            <a:chExt cx="1420988" cy="1745989"/>
          </a:xfrm>
        </p:grpSpPr>
        <p:sp>
          <p:nvSpPr>
            <p:cNvPr id="3" name="Teardrop 2">
              <a:extLst>
                <a:ext uri="{FF2B5EF4-FFF2-40B4-BE49-F238E27FC236}">
                  <a16:creationId xmlns:a16="http://schemas.microsoft.com/office/drawing/2014/main" id="{4619FB40-B52D-47F0-9BC8-4B30A7A16D91}"/>
                </a:ext>
              </a:extLst>
            </p:cNvPr>
            <p:cNvSpPr/>
            <p:nvPr/>
          </p:nvSpPr>
          <p:spPr>
            <a:xfrm rot="19053832">
              <a:off x="7439791" y="1166157"/>
              <a:ext cx="498996" cy="55108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ardrop 6">
              <a:extLst>
                <a:ext uri="{FF2B5EF4-FFF2-40B4-BE49-F238E27FC236}">
                  <a16:creationId xmlns:a16="http://schemas.microsoft.com/office/drawing/2014/main" id="{25B408D5-F56D-4EB3-B2C6-CD001B3C6C72}"/>
                </a:ext>
              </a:extLst>
            </p:cNvPr>
            <p:cNvSpPr/>
            <p:nvPr/>
          </p:nvSpPr>
          <p:spPr>
            <a:xfrm rot="19053832">
              <a:off x="7664653" y="582652"/>
              <a:ext cx="498996" cy="55108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Striped Right 4">
              <a:extLst>
                <a:ext uri="{FF2B5EF4-FFF2-40B4-BE49-F238E27FC236}">
                  <a16:creationId xmlns:a16="http://schemas.microsoft.com/office/drawing/2014/main" id="{075D832F-597E-4E6E-9A6D-2A9464855934}"/>
                </a:ext>
              </a:extLst>
            </p:cNvPr>
            <p:cNvSpPr/>
            <p:nvPr/>
          </p:nvSpPr>
          <p:spPr>
            <a:xfrm rot="5400000">
              <a:off x="6931864" y="348833"/>
              <a:ext cx="1745989" cy="1420988"/>
            </a:xfrm>
            <a:prstGeom prst="stripedRightArrow">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75236991"/>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0"/>
            <a:ext cx="8286751" cy="1325563"/>
          </a:xfrm>
        </p:spPr>
        <p:txBody>
          <a:bodyPr>
            <a:noAutofit/>
          </a:bodyPr>
          <a:lstStyle/>
          <a:p>
            <a:pPr marL="3547974" indent="-3547974"/>
            <a:r>
              <a:rPr lang="en-US" altLang="en-US" sz="5400" b="1" dirty="0"/>
              <a:t>Station 4: Holding Capacity</a:t>
            </a:r>
          </a:p>
        </p:txBody>
      </p:sp>
      <p:sp>
        <p:nvSpPr>
          <p:cNvPr id="30723" name="Content Placeholder 2"/>
          <p:cNvSpPr>
            <a:spLocks noGrp="1"/>
          </p:cNvSpPr>
          <p:nvPr>
            <p:ph idx="1"/>
          </p:nvPr>
        </p:nvSpPr>
        <p:spPr>
          <a:xfrm>
            <a:off x="228600" y="1210235"/>
            <a:ext cx="8915400" cy="5647765"/>
          </a:xfrm>
        </p:spPr>
        <p:txBody>
          <a:bodyPr>
            <a:normAutofit fontScale="62500" lnSpcReduction="20000"/>
          </a:bodyPr>
          <a:lstStyle/>
          <a:p>
            <a:r>
              <a:rPr lang="en-US" altLang="en-US" sz="5100" u="sng" dirty="0">
                <a:latin typeface="Trebuchet MS" panose="020B0603020202020204" pitchFamily="34" charset="0"/>
              </a:rPr>
              <a:t>The ability of soil to trap water or nutrients</a:t>
            </a:r>
          </a:p>
          <a:p>
            <a:r>
              <a:rPr lang="en-US" altLang="en-US" sz="3700" dirty="0">
                <a:latin typeface="Trebuchet MS" panose="020B0603020202020204" pitchFamily="34" charset="0"/>
              </a:rPr>
              <a:t>Action:</a:t>
            </a:r>
          </a:p>
          <a:p>
            <a:pPr marL="914377" lvl="1" indent="-457189">
              <a:lnSpc>
                <a:spcPct val="110000"/>
              </a:lnSpc>
              <a:buFont typeface="Trebuchet MS" panose="020B0603020202020204" pitchFamily="34" charset="0"/>
              <a:buAutoNum type="arabicPeriod"/>
            </a:pPr>
            <a:r>
              <a:rPr lang="en-US" altLang="en-US" sz="3700" dirty="0">
                <a:latin typeface="Trebuchet MS" panose="020B0603020202020204" pitchFamily="34" charset="0"/>
              </a:rPr>
              <a:t>Check that there are 2 beakers set up, 1 with a cup of gravel &amp; another with a cup of clay over top.  The cups have a hole in the bottom.</a:t>
            </a:r>
          </a:p>
          <a:p>
            <a:pPr marL="914377" lvl="1" indent="-457189">
              <a:lnSpc>
                <a:spcPct val="110000"/>
              </a:lnSpc>
              <a:buFont typeface="Trebuchet MS" panose="020B0603020202020204" pitchFamily="34" charset="0"/>
              <a:buAutoNum type="arabicPeriod"/>
            </a:pPr>
            <a:r>
              <a:rPr lang="en-US" altLang="en-US" sz="3700" dirty="0">
                <a:latin typeface="Trebuchet MS" panose="020B0603020202020204" pitchFamily="34" charset="0"/>
              </a:rPr>
              <a:t>Measure out 25 mL of water in a graduated cylinder.</a:t>
            </a:r>
          </a:p>
          <a:p>
            <a:pPr marL="914377" lvl="1" indent="-457189">
              <a:lnSpc>
                <a:spcPct val="110000"/>
              </a:lnSpc>
              <a:buFont typeface="Trebuchet MS" panose="020B0603020202020204" pitchFamily="34" charset="0"/>
              <a:buAutoNum type="arabicPeriod"/>
            </a:pPr>
            <a:r>
              <a:rPr lang="en-US" altLang="en-US" sz="3700" dirty="0">
                <a:latin typeface="Trebuchet MS" panose="020B0603020202020204" pitchFamily="34" charset="0"/>
              </a:rPr>
              <a:t>Pour 25 mL of water into the </a:t>
            </a:r>
            <a:r>
              <a:rPr lang="en-US" altLang="en-US" sz="3700" u="sng" dirty="0">
                <a:latin typeface="Trebuchet MS" panose="020B0603020202020204" pitchFamily="34" charset="0"/>
              </a:rPr>
              <a:t>gravel</a:t>
            </a:r>
            <a:r>
              <a:rPr lang="en-US" altLang="en-US" sz="3700" dirty="0">
                <a:latin typeface="Trebuchet MS" panose="020B0603020202020204" pitchFamily="34" charset="0"/>
              </a:rPr>
              <a:t> cup and let it drip out of the cup into the beaker.  The clay cup already has water added to it—do NOT add more—OBSERVE!  Record the speed of the water as fast or slow.</a:t>
            </a:r>
          </a:p>
          <a:p>
            <a:pPr marL="914377" lvl="1" indent="-457189">
              <a:lnSpc>
                <a:spcPct val="110000"/>
              </a:lnSpc>
              <a:buFont typeface="Trebuchet MS" panose="020B0603020202020204" pitchFamily="34" charset="0"/>
              <a:buAutoNum type="arabicPeriod"/>
            </a:pPr>
            <a:r>
              <a:rPr lang="en-US" altLang="en-US" sz="3700" dirty="0">
                <a:latin typeface="Trebuchet MS" panose="020B0603020202020204" pitchFamily="34" charset="0"/>
              </a:rPr>
              <a:t>Using the speed as an indicator, rank the relative holding capacity of each material using the terms high and low.</a:t>
            </a:r>
          </a:p>
          <a:p>
            <a:pPr marL="914377" lvl="1" indent="-457189">
              <a:lnSpc>
                <a:spcPct val="110000"/>
              </a:lnSpc>
              <a:buFont typeface="Trebuchet MS" panose="020B0603020202020204" pitchFamily="34" charset="0"/>
              <a:buAutoNum type="arabicPeriod"/>
            </a:pPr>
            <a:r>
              <a:rPr lang="en-US" altLang="en-US" sz="3700" u="sng" dirty="0">
                <a:latin typeface="Trebuchet MS" panose="020B0603020202020204" pitchFamily="34" charset="0"/>
              </a:rPr>
              <a:t>Empty</a:t>
            </a:r>
            <a:r>
              <a:rPr lang="en-US" altLang="en-US" sz="3700" dirty="0">
                <a:latin typeface="Trebuchet MS" panose="020B0603020202020204" pitchFamily="34" charset="0"/>
              </a:rPr>
              <a:t> the water from the </a:t>
            </a:r>
            <a:r>
              <a:rPr lang="en-US" altLang="en-US" sz="3700" u="sng" dirty="0">
                <a:latin typeface="Trebuchet MS" panose="020B0603020202020204" pitchFamily="34" charset="0"/>
              </a:rPr>
              <a:t>beaker</a:t>
            </a:r>
            <a:r>
              <a:rPr lang="en-US" altLang="en-US" sz="3700" dirty="0">
                <a:latin typeface="Trebuchet MS" panose="020B0603020202020204" pitchFamily="34" charset="0"/>
              </a:rPr>
              <a:t> with the </a:t>
            </a:r>
            <a:r>
              <a:rPr lang="en-US" altLang="en-US" sz="3700" u="sng" dirty="0">
                <a:latin typeface="Trebuchet MS" panose="020B0603020202020204" pitchFamily="34" charset="0"/>
              </a:rPr>
              <a:t>gravel</a:t>
            </a:r>
            <a:r>
              <a:rPr lang="en-US" altLang="en-US" sz="3700" dirty="0">
                <a:latin typeface="Trebuchet MS" panose="020B0603020202020204" pitchFamily="34" charset="0"/>
              </a:rPr>
              <a:t> cup. </a:t>
            </a:r>
            <a:r>
              <a:rPr lang="en-US" altLang="en-US" sz="3700" u="sng" dirty="0">
                <a:latin typeface="Trebuchet MS" panose="020B0603020202020204" pitchFamily="34" charset="0"/>
              </a:rPr>
              <a:t>Drain water</a:t>
            </a:r>
            <a:r>
              <a:rPr lang="en-US" altLang="en-US" sz="3700" dirty="0">
                <a:latin typeface="Trebuchet MS" panose="020B0603020202020204" pitchFamily="34" charset="0"/>
              </a:rPr>
              <a:t> from the cup with gravel but do NOT empty the cup!  </a:t>
            </a:r>
            <a:r>
              <a:rPr lang="en-US" altLang="en-US" sz="3700" b="1" u="sng" dirty="0">
                <a:latin typeface="Trebuchet MS" panose="020B0603020202020204" pitchFamily="34" charset="0"/>
              </a:rPr>
              <a:t>Do NOT touch the clay set up!</a:t>
            </a:r>
          </a:p>
        </p:txBody>
      </p:sp>
      <p:grpSp>
        <p:nvGrpSpPr>
          <p:cNvPr id="7" name="Group 6">
            <a:extLst>
              <a:ext uri="{FF2B5EF4-FFF2-40B4-BE49-F238E27FC236}">
                <a16:creationId xmlns:a16="http://schemas.microsoft.com/office/drawing/2014/main" id="{3FE9259F-4421-408F-BD96-E52DCF62BE68}"/>
              </a:ext>
            </a:extLst>
          </p:cNvPr>
          <p:cNvGrpSpPr/>
          <p:nvPr/>
        </p:nvGrpSpPr>
        <p:grpSpPr>
          <a:xfrm>
            <a:off x="7916905" y="172528"/>
            <a:ext cx="998495" cy="1037707"/>
            <a:chOff x="7729268" y="0"/>
            <a:chExt cx="1414732" cy="1210235"/>
          </a:xfrm>
        </p:grpSpPr>
        <p:grpSp>
          <p:nvGrpSpPr>
            <p:cNvPr id="2" name="Group 1">
              <a:extLst>
                <a:ext uri="{FF2B5EF4-FFF2-40B4-BE49-F238E27FC236}">
                  <a16:creationId xmlns:a16="http://schemas.microsoft.com/office/drawing/2014/main" id="{8A7EDF2C-C56D-4052-B57A-90E2075FD356}"/>
                </a:ext>
              </a:extLst>
            </p:cNvPr>
            <p:cNvGrpSpPr/>
            <p:nvPr/>
          </p:nvGrpSpPr>
          <p:grpSpPr>
            <a:xfrm>
              <a:off x="7971348" y="260688"/>
              <a:ext cx="858328" cy="804186"/>
              <a:chOff x="7525729" y="196478"/>
              <a:chExt cx="1183383" cy="1362379"/>
            </a:xfrm>
          </p:grpSpPr>
          <p:sp>
            <p:nvSpPr>
              <p:cNvPr id="4" name="Teardrop 3">
                <a:extLst>
                  <a:ext uri="{FF2B5EF4-FFF2-40B4-BE49-F238E27FC236}">
                    <a16:creationId xmlns:a16="http://schemas.microsoft.com/office/drawing/2014/main" id="{27F75614-1FA3-44A3-AF61-D7A140B13160}"/>
                  </a:ext>
                </a:extLst>
              </p:cNvPr>
              <p:cNvSpPr/>
              <p:nvPr/>
            </p:nvSpPr>
            <p:spPr>
              <a:xfrm rot="19053832">
                <a:off x="7525729" y="744531"/>
                <a:ext cx="498996" cy="55108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ardrop 4">
                <a:extLst>
                  <a:ext uri="{FF2B5EF4-FFF2-40B4-BE49-F238E27FC236}">
                    <a16:creationId xmlns:a16="http://schemas.microsoft.com/office/drawing/2014/main" id="{D8F95CB7-A2AB-4B9C-B72E-3508F998BA0E}"/>
                  </a:ext>
                </a:extLst>
              </p:cNvPr>
              <p:cNvSpPr/>
              <p:nvPr/>
            </p:nvSpPr>
            <p:spPr>
              <a:xfrm rot="19053832">
                <a:off x="8210116" y="1007777"/>
                <a:ext cx="498996" cy="55108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ardrop 5">
                <a:extLst>
                  <a:ext uri="{FF2B5EF4-FFF2-40B4-BE49-F238E27FC236}">
                    <a16:creationId xmlns:a16="http://schemas.microsoft.com/office/drawing/2014/main" id="{0DE9FB0D-BECA-4DDF-94F7-7141E339BB2A}"/>
                  </a:ext>
                </a:extLst>
              </p:cNvPr>
              <p:cNvSpPr/>
              <p:nvPr/>
            </p:nvSpPr>
            <p:spPr>
              <a:xfrm rot="19053832">
                <a:off x="7971991" y="196478"/>
                <a:ext cx="498996" cy="55108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Beveled 2">
              <a:extLst>
                <a:ext uri="{FF2B5EF4-FFF2-40B4-BE49-F238E27FC236}">
                  <a16:creationId xmlns:a16="http://schemas.microsoft.com/office/drawing/2014/main" id="{54FD256C-29F4-4885-AC62-F6182C40501C}"/>
                </a:ext>
              </a:extLst>
            </p:cNvPr>
            <p:cNvSpPr/>
            <p:nvPr/>
          </p:nvSpPr>
          <p:spPr>
            <a:xfrm>
              <a:off x="7729268" y="0"/>
              <a:ext cx="1414732" cy="1210235"/>
            </a:xfrm>
            <a:prstGeom prst="beve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46385405"/>
      </p:ext>
    </p:extLst>
  </p:cSld>
  <p:clrMapOvr>
    <a:masterClrMapping/>
  </p:clrMapOvr>
  <p:transition>
    <p:random/>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466</Words>
  <Application>Microsoft Office PowerPoint</Application>
  <PresentationFormat>On-screen Show (4:3)</PresentationFormat>
  <Paragraphs>43</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Times New Roman</vt:lpstr>
      <vt:lpstr>Trebuchet MS</vt:lpstr>
      <vt:lpstr>Office Theme</vt:lpstr>
      <vt:lpstr>1_Office Theme</vt:lpstr>
      <vt:lpstr>Soil Properties</vt:lpstr>
      <vt:lpstr>Station 1a:  Particle Size</vt:lpstr>
      <vt:lpstr>Station 1b:  Texture</vt:lpstr>
      <vt:lpstr>Station 2:  Porosity</vt:lpstr>
      <vt:lpstr>Station 3:  Permeability</vt:lpstr>
      <vt:lpstr>Station 4: Holding Capacity</vt:lpstr>
    </vt:vector>
  </TitlesOfParts>
  <Company>Wake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Properties</dc:title>
  <dc:creator>Heather Wallace</dc:creator>
  <cp:lastModifiedBy>Heather Wallace</cp:lastModifiedBy>
  <cp:revision>18</cp:revision>
  <cp:lastPrinted>2017-09-26T11:23:06Z</cp:lastPrinted>
  <dcterms:created xsi:type="dcterms:W3CDTF">2017-09-22T16:15:52Z</dcterms:created>
  <dcterms:modified xsi:type="dcterms:W3CDTF">2019-02-18T19:36:07Z</dcterms:modified>
</cp:coreProperties>
</file>