
<file path=[Content_Types].xml><?xml version="1.0" encoding="utf-8"?>
<Types xmlns="http://schemas.openxmlformats.org/package/2006/content-types">
  <Default Extension="asf" ContentType="video/x-ms-as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" r:id="rId2"/>
    <p:sldId id="265" r:id="rId3"/>
    <p:sldId id="267" r:id="rId4"/>
    <p:sldId id="274" r:id="rId5"/>
    <p:sldId id="269" r:id="rId6"/>
    <p:sldId id="270" r:id="rId7"/>
    <p:sldId id="271" r:id="rId8"/>
    <p:sldId id="273" r:id="rId9"/>
    <p:sldId id="276" r:id="rId10"/>
    <p:sldId id="277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20735-8F15-4D5D-9C88-09B056F15621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96471-15D4-454E-BCC7-53B9FB72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A5338E-609F-432A-B23D-1204796836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4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2C170E-01ED-41CE-B6A2-9BE2F5F5F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2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56ADEF-467B-42F3-9642-9049E88D1A5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8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2C170E-01ED-41CE-B6A2-9BE2F5F5F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2C170E-01ED-41CE-B6A2-9BE2F5F5F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5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46B2-80EB-4F1D-B355-DF8947F1D6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FF35-D2F7-4614-B8F1-33A4E348D9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1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6954-8332-4CF0-B1D3-C9D44E2CFF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937E7-8871-4F35-AECA-B897AD850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72E8-6EB6-4308-981B-C8279212F1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0EEF-1784-4F07-9E3D-2155CAE41E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4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F532-2454-4997-B21E-96807C58E3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53CE-D310-4179-B1A8-C3DC25DF7F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9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5150-4E0A-4A78-8DEC-136B71AE99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83621-3B86-4180-BB00-02C00986B4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9259-83A0-482D-B44A-292450A0A1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488A-0F72-484B-A988-152B843BAA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0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E5E6-38CD-4778-8AB1-F03DE835FB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979A-C4F5-4429-906F-4D6124A52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7A13-3861-4C2B-8A9A-C8E382BF4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9B1A-4B89-482B-8C27-A0A333D6D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0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DE69-8B44-4F9A-B410-7F67054377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F729-3A64-4369-ABF0-1B4A0A0F5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2877-68DE-48B8-B3E8-C83EEE07C7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44A6-14C9-4EFD-88DE-D1C23253FE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9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F926-DC91-4B49-ABF6-498B40A472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941A-C19F-42E8-9F11-CB13301C92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7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0DF126-998E-4030-9F90-1C0861F83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EB7293-7D30-442E-94F7-9AFD3BEBA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0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"/>
        <a:defRPr sz="36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"/>
        <a:defRPr sz="32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"/>
        <a:defRPr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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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50000"/>
              </a:srgbClr>
            </a:gs>
            <a:gs pos="45000">
              <a:srgbClr val="FF7A00">
                <a:alpha val="50000"/>
              </a:srgbClr>
            </a:gs>
            <a:gs pos="70000">
              <a:srgbClr val="FF0300"/>
            </a:gs>
            <a:gs pos="100000">
              <a:srgbClr val="4D0808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Solar Radiation and the Atmosphere</a:t>
            </a:r>
          </a:p>
        </p:txBody>
      </p:sp>
      <p:pic>
        <p:nvPicPr>
          <p:cNvPr id="2052" name="Picture 1" descr="C:\Documents and Settings\berryh\Local Settings\Temporary Internet Files\Content.IE5\6LX4MA9M\MC9004384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9050" y="5257800"/>
            <a:ext cx="1504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" descr="C:\Documents and Settings\berryh\Local Settings\Temporary Internet Files\Content.IE5\6LX4MA9M\MC90043844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57800"/>
            <a:ext cx="1504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" descr="C:\Documents and Settings\berryh\Local Settings\Temporary Internet Files\Content.IE5\6LX4MA9M\MC90043844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04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" descr="C:\Documents and Settings\berryh\Local Settings\Temporary Internet Files\Content.IE5\6LX4MA9M\MC90043844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9050" y="0"/>
            <a:ext cx="1504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56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16F9-4643-4A8A-948A-C78E23E2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46EEA-B7F9-4F9F-97AE-EF34CD7DD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26" b="4628"/>
          <a:stretch/>
        </p:blipFill>
        <p:spPr>
          <a:xfrm>
            <a:off x="-59443" y="1204119"/>
            <a:ext cx="9262886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50000"/>
              </a:srgbClr>
            </a:gs>
            <a:gs pos="45000">
              <a:srgbClr val="FF7A00">
                <a:alpha val="50000"/>
              </a:srgbClr>
            </a:gs>
            <a:gs pos="70000">
              <a:srgbClr val="FF0300"/>
            </a:gs>
            <a:gs pos="100000">
              <a:srgbClr val="4D0808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Basics of Solar Radiation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BD74E6-D713-4295-B24D-8FE67E912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50"/>
          <a:stretch/>
        </p:blipFill>
        <p:spPr>
          <a:xfrm>
            <a:off x="1143000" y="1408043"/>
            <a:ext cx="6858000" cy="544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50000"/>
              </a:srgbClr>
            </a:gs>
            <a:gs pos="45000">
              <a:srgbClr val="FF7A00">
                <a:alpha val="50000"/>
              </a:srgbClr>
            </a:gs>
            <a:gs pos="70000">
              <a:srgbClr val="FF0300"/>
            </a:gs>
            <a:gs pos="100000">
              <a:srgbClr val="4D0808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Basics of Solar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362200"/>
          </a:xfrm>
        </p:spPr>
        <p:txBody>
          <a:bodyPr/>
          <a:lstStyle/>
          <a:p>
            <a:pPr eaLnBrk="1" hangingPunct="1"/>
            <a:r>
              <a:rPr lang="en-US" sz="2800" dirty="0"/>
              <a:t>The </a:t>
            </a:r>
            <a:r>
              <a:rPr lang="en-US" sz="2800" u="sng" dirty="0"/>
              <a:t>sun</a:t>
            </a:r>
            <a:r>
              <a:rPr lang="en-US" sz="2800" dirty="0"/>
              <a:t> gives of </a:t>
            </a:r>
            <a:r>
              <a:rPr lang="en-US" sz="2800" u="sng" dirty="0"/>
              <a:t>energy</a:t>
            </a:r>
            <a:r>
              <a:rPr lang="en-US" sz="2800" dirty="0"/>
              <a:t> (aka radiation) </a:t>
            </a:r>
            <a:r>
              <a:rPr lang="en-US" sz="2800" u="sng" dirty="0"/>
              <a:t>in all wavelengths of the electromagnetic spectrum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u="sng" dirty="0"/>
              <a:t>Some</a:t>
            </a:r>
            <a:r>
              <a:rPr lang="en-US" sz="2800" dirty="0"/>
              <a:t> types are </a:t>
            </a:r>
            <a:r>
              <a:rPr lang="en-US" sz="2800" u="sng" dirty="0"/>
              <a:t>filtered by</a:t>
            </a:r>
            <a:r>
              <a:rPr lang="en-US" sz="2800" dirty="0"/>
              <a:t> Earth’s </a:t>
            </a:r>
            <a:r>
              <a:rPr lang="en-US" sz="2800" u="sng" dirty="0"/>
              <a:t>atmosphere,</a:t>
            </a:r>
            <a:r>
              <a:rPr lang="en-US" sz="2800" dirty="0"/>
              <a:t> like </a:t>
            </a:r>
            <a:r>
              <a:rPr lang="en-US" sz="2800" u="sng" dirty="0"/>
              <a:t>UV</a:t>
            </a:r>
            <a:r>
              <a:rPr lang="en-US" sz="2800" dirty="0"/>
              <a:t> is </a:t>
            </a:r>
            <a:r>
              <a:rPr lang="en-US" sz="2800" u="sng" dirty="0"/>
              <a:t>by</a:t>
            </a:r>
            <a:r>
              <a:rPr lang="en-US" sz="2800" dirty="0"/>
              <a:t> the </a:t>
            </a:r>
            <a:r>
              <a:rPr lang="en-US" sz="2800" u="sng" dirty="0"/>
              <a:t>ozone layer</a:t>
            </a:r>
            <a:r>
              <a:rPr lang="en-US" sz="2800" dirty="0"/>
              <a:t>.</a:t>
            </a:r>
          </a:p>
          <a:p>
            <a:pPr eaLnBrk="1" hangingPunct="1"/>
            <a:endParaRPr lang="en-US" dirty="0"/>
          </a:p>
        </p:txBody>
      </p:sp>
      <p:pic>
        <p:nvPicPr>
          <p:cNvPr id="5" name="Picture 2" descr="http://3enscience.files.wordpress.com/2010/06/em-spectrum21.jpg"/>
          <p:cNvPicPr>
            <a:picLocks noChangeAspect="1" noChangeArrowheads="1"/>
          </p:cNvPicPr>
          <p:nvPr/>
        </p:nvPicPr>
        <p:blipFill rotWithShape="1">
          <a:blip r:embed="rId3" cstate="print"/>
          <a:srcRect t="24095" b="15555"/>
          <a:stretch/>
        </p:blipFill>
        <p:spPr bwMode="auto">
          <a:xfrm>
            <a:off x="0" y="3886200"/>
            <a:ext cx="9144000" cy="298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11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50000"/>
              </a:srgbClr>
            </a:gs>
            <a:gs pos="45000">
              <a:srgbClr val="FF7A00">
                <a:alpha val="50000"/>
              </a:srgbClr>
            </a:gs>
            <a:gs pos="70000">
              <a:srgbClr val="FF0300"/>
            </a:gs>
            <a:gs pos="100000">
              <a:srgbClr val="4D0808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/>
              <a:t>Where Does the Solar Energy Go?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0053" y="1254079"/>
            <a:ext cx="9139990" cy="5627984"/>
            <a:chOff x="-20053" y="1254079"/>
            <a:chExt cx="9139990" cy="5627984"/>
          </a:xfrm>
        </p:grpSpPr>
        <p:pic>
          <p:nvPicPr>
            <p:cNvPr id="1028" name="Picture 4" descr="http://www.atmos.umd.edu/%7Emeto200/2_4_03_lecture_files/slide0024_image11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" t="2028" r="8393"/>
            <a:stretch/>
          </p:blipFill>
          <p:spPr bwMode="auto">
            <a:xfrm>
              <a:off x="-20053" y="1254079"/>
              <a:ext cx="7603957" cy="560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richhoffmanclass.com/images/chapter2/scatterin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1" t="3916" r="51559" b="19426"/>
            <a:stretch/>
          </p:blipFill>
          <p:spPr bwMode="auto">
            <a:xfrm>
              <a:off x="6663487" y="4684295"/>
              <a:ext cx="1888959" cy="21977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richhoffmanclass.com/images/chapter2/scatterin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2" t="3916" r="4552" b="19426"/>
            <a:stretch/>
          </p:blipFill>
          <p:spPr bwMode="auto">
            <a:xfrm>
              <a:off x="7232983" y="2462464"/>
              <a:ext cx="1886954" cy="21977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49BC63D-652F-441F-8649-0579371661FE}"/>
              </a:ext>
            </a:extLst>
          </p:cNvPr>
          <p:cNvSpPr txBox="1"/>
          <p:nvPr/>
        </p:nvSpPr>
        <p:spPr>
          <a:xfrm>
            <a:off x="2895600" y="2073913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5% scattered back to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7106A-1546-4A4D-8FB7-D69E4E6A7B1A}"/>
              </a:ext>
            </a:extLst>
          </p:cNvPr>
          <p:cNvSpPr txBox="1"/>
          <p:nvPr/>
        </p:nvSpPr>
        <p:spPr>
          <a:xfrm>
            <a:off x="4931102" y="1281181"/>
            <a:ext cx="24602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30% total reflected &amp; scattered back to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5968E-EC71-48DB-9AB0-1DC2FCDE4CEB}"/>
              </a:ext>
            </a:extLst>
          </p:cNvPr>
          <p:cNvSpPr txBox="1"/>
          <p:nvPr/>
        </p:nvSpPr>
        <p:spPr>
          <a:xfrm>
            <a:off x="4051652" y="3236550"/>
            <a:ext cx="16452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20% reflected from clouds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20A0B-B2D9-4456-930B-99C9894A0433}"/>
              </a:ext>
            </a:extLst>
          </p:cNvPr>
          <p:cNvSpPr txBox="1"/>
          <p:nvPr/>
        </p:nvSpPr>
        <p:spPr>
          <a:xfrm>
            <a:off x="3781925" y="5000540"/>
            <a:ext cx="1676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20% reflected by clouds &amp; atmosphere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5E7B3-E35A-48CB-9E58-9DF98163BE6A}"/>
              </a:ext>
            </a:extLst>
          </p:cNvPr>
          <p:cNvSpPr txBox="1"/>
          <p:nvPr/>
        </p:nvSpPr>
        <p:spPr>
          <a:xfrm>
            <a:off x="0" y="6183327"/>
            <a:ext cx="36445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50% absorbed by Earth’s surface</a:t>
            </a:r>
          </a:p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7896E6-03DF-4D0B-9F6E-61681819498C}"/>
              </a:ext>
            </a:extLst>
          </p:cNvPr>
          <p:cNvSpPr txBox="1"/>
          <p:nvPr/>
        </p:nvSpPr>
        <p:spPr>
          <a:xfrm>
            <a:off x="4975998" y="615598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5% reflected from surface</a:t>
            </a:r>
          </a:p>
        </p:txBody>
      </p:sp>
    </p:spTree>
    <p:extLst>
      <p:ext uri="{BB962C8B-B14F-4D97-AF65-F5344CB8AC3E}">
        <p14:creationId xmlns:p14="http://schemas.microsoft.com/office/powerpoint/2010/main" val="30255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50000"/>
              </a:srgbClr>
            </a:gs>
            <a:gs pos="45000">
              <a:srgbClr val="FF7A00">
                <a:alpha val="50000"/>
              </a:srgbClr>
            </a:gs>
            <a:gs pos="70000">
              <a:srgbClr val="FF0300"/>
            </a:gs>
            <a:gs pos="100000">
              <a:srgbClr val="4D0808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Air Mass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Air moves</a:t>
            </a:r>
            <a:r>
              <a:rPr lang="en-US" sz="2800" dirty="0"/>
              <a:t> around within the atmosphere </a:t>
            </a:r>
            <a:r>
              <a:rPr lang="en-US" sz="2800" u="sng" dirty="0"/>
              <a:t>and gains or loses energy</a:t>
            </a:r>
            <a:r>
              <a:rPr lang="en-US" sz="2800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Gaining or losing energy </a:t>
            </a:r>
            <a:r>
              <a:rPr lang="en-US" sz="2800" u="sng" dirty="0"/>
              <a:t>occurs via three processes</a:t>
            </a:r>
            <a:r>
              <a:rPr lang="en-US" sz="2800" dirty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Conduction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Convection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Radiation</a:t>
            </a:r>
          </a:p>
        </p:txBody>
      </p:sp>
      <p:pic>
        <p:nvPicPr>
          <p:cNvPr id="22530" name="Picture 2" descr="C:\Documents and Settings\berryh\Local Settings\Temporary Internet Files\Content.IE5\1V8G3JG9\MC9004325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399" y="3962400"/>
            <a:ext cx="186531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berryh\Local Settings\Temporary Internet Files\Content.IE5\LMRFHQK0\MC91021640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398168"/>
            <a:ext cx="2028825" cy="176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50000"/>
              </a:srgbClr>
            </a:gs>
            <a:gs pos="45000">
              <a:srgbClr val="FF7A00">
                <a:alpha val="50000"/>
              </a:srgbClr>
            </a:gs>
            <a:gs pos="70000">
              <a:srgbClr val="FF0300"/>
            </a:gs>
            <a:gs pos="100000">
              <a:srgbClr val="4D0808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 1: 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458200" cy="4525963"/>
          </a:xfrm>
        </p:spPr>
        <p:txBody>
          <a:bodyPr/>
          <a:lstStyle/>
          <a:p>
            <a:pPr marL="342900" lvl="1" indent="-342900" eaLnBrk="1" hangingPunct="1"/>
            <a:r>
              <a:rPr lang="en-US" sz="2800" dirty="0"/>
              <a:t>Conduction occurs when an </a:t>
            </a:r>
            <a:r>
              <a:rPr lang="en-US" sz="2800" u="sng" dirty="0"/>
              <a:t>air mass</a:t>
            </a:r>
            <a:r>
              <a:rPr lang="en-US" sz="2800" dirty="0"/>
              <a:t> comes in </a:t>
            </a:r>
            <a:r>
              <a:rPr lang="en-US" sz="2800" u="sng" dirty="0"/>
              <a:t>contact</a:t>
            </a:r>
            <a:r>
              <a:rPr lang="en-US" sz="2800" dirty="0"/>
              <a:t> with a </a:t>
            </a:r>
            <a:r>
              <a:rPr lang="en-US" sz="2800" u="sng" dirty="0"/>
              <a:t>heat source</a:t>
            </a:r>
            <a:r>
              <a:rPr lang="en-US" sz="2800" dirty="0"/>
              <a:t>.  </a:t>
            </a:r>
          </a:p>
          <a:p>
            <a:pPr marL="342900" lvl="1" indent="-342900" eaLnBrk="1" hangingPunct="1"/>
            <a:r>
              <a:rPr lang="en-US" sz="2800" dirty="0"/>
              <a:t>Conduction </a:t>
            </a:r>
            <a:r>
              <a:rPr lang="en-US" sz="2800" u="sng" dirty="0"/>
              <a:t>transfers energy through mediums (substances)</a:t>
            </a:r>
            <a:r>
              <a:rPr lang="en-US" sz="2800" dirty="0"/>
              <a:t>.</a:t>
            </a:r>
          </a:p>
          <a:p>
            <a:pPr eaLnBrk="1" hangingPunct="1"/>
            <a:endParaRPr lang="en-US" dirty="0"/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990600" y="3821709"/>
            <a:ext cx="7391400" cy="2804516"/>
            <a:chOff x="2160" y="8020"/>
            <a:chExt cx="8096" cy="2054"/>
          </a:xfrm>
        </p:grpSpPr>
        <p:sp>
          <p:nvSpPr>
            <p:cNvPr id="10245" name="Freeform 3"/>
            <p:cNvSpPr>
              <a:spLocks/>
            </p:cNvSpPr>
            <p:nvPr/>
          </p:nvSpPr>
          <p:spPr bwMode="auto">
            <a:xfrm>
              <a:off x="2160" y="9682"/>
              <a:ext cx="8096" cy="392"/>
            </a:xfrm>
            <a:custGeom>
              <a:avLst/>
              <a:gdLst>
                <a:gd name="T0" fmla="*/ 0 w 8256"/>
                <a:gd name="T1" fmla="*/ 392 h 1267"/>
                <a:gd name="T2" fmla="*/ 1004 w 8256"/>
                <a:gd name="T3" fmla="*/ 224 h 1267"/>
                <a:gd name="T4" fmla="*/ 2950 w 8256"/>
                <a:gd name="T5" fmla="*/ 31 h 1267"/>
                <a:gd name="T6" fmla="*/ 5193 w 8256"/>
                <a:gd name="T7" fmla="*/ 41 h 1267"/>
                <a:gd name="T8" fmla="*/ 6762 w 8256"/>
                <a:gd name="T9" fmla="*/ 189 h 1267"/>
                <a:gd name="T10" fmla="*/ 8096 w 8256"/>
                <a:gd name="T11" fmla="*/ 387 h 1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56"/>
                <a:gd name="T19" fmla="*/ 0 h 1267"/>
                <a:gd name="T20" fmla="*/ 8256 w 8256"/>
                <a:gd name="T21" fmla="*/ 1267 h 1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56" h="1267">
                  <a:moveTo>
                    <a:pt x="0" y="1267"/>
                  </a:moveTo>
                  <a:cubicBezTo>
                    <a:pt x="168" y="1179"/>
                    <a:pt x="523" y="918"/>
                    <a:pt x="1024" y="723"/>
                  </a:cubicBezTo>
                  <a:cubicBezTo>
                    <a:pt x="1525" y="528"/>
                    <a:pt x="2296" y="198"/>
                    <a:pt x="3008" y="99"/>
                  </a:cubicBezTo>
                  <a:cubicBezTo>
                    <a:pt x="3720" y="0"/>
                    <a:pt x="4648" y="46"/>
                    <a:pt x="5296" y="131"/>
                  </a:cubicBezTo>
                  <a:cubicBezTo>
                    <a:pt x="5944" y="216"/>
                    <a:pt x="6403" y="424"/>
                    <a:pt x="6896" y="611"/>
                  </a:cubicBezTo>
                  <a:cubicBezTo>
                    <a:pt x="7389" y="798"/>
                    <a:pt x="7973" y="1118"/>
                    <a:pt x="8256" y="1251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246" name="Group 4"/>
            <p:cNvGrpSpPr>
              <a:grpSpLocks/>
            </p:cNvGrpSpPr>
            <p:nvPr/>
          </p:nvGrpSpPr>
          <p:grpSpPr bwMode="auto">
            <a:xfrm>
              <a:off x="3148" y="8689"/>
              <a:ext cx="1720" cy="1156"/>
              <a:chOff x="2572" y="11336"/>
              <a:chExt cx="1720" cy="1156"/>
            </a:xfrm>
          </p:grpSpPr>
          <p:sp>
            <p:nvSpPr>
              <p:cNvPr id="18437" name="AutoShape 5"/>
              <p:cNvSpPr>
                <a:spLocks noChangeAspect="1" noEditPoints="1" noChangeArrowheads="1"/>
              </p:cNvSpPr>
              <p:nvPr/>
            </p:nvSpPr>
            <p:spPr bwMode="auto">
              <a:xfrm rot="11050659">
                <a:off x="2572" y="11336"/>
                <a:ext cx="1720" cy="1156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53" name="Text Box 6"/>
              <p:cNvSpPr txBox="1">
                <a:spLocks noChangeArrowheads="1"/>
              </p:cNvSpPr>
              <p:nvPr/>
            </p:nvSpPr>
            <p:spPr bwMode="auto">
              <a:xfrm>
                <a:off x="2776" y="11610"/>
                <a:ext cx="1313" cy="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Cold Air</a:t>
                </a:r>
              </a:p>
            </p:txBody>
          </p:sp>
        </p:grpSp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7796" y="8020"/>
              <a:ext cx="1725" cy="1156"/>
              <a:chOff x="2570" y="11382"/>
              <a:chExt cx="1725" cy="1156"/>
            </a:xfrm>
          </p:grpSpPr>
          <p:sp>
            <p:nvSpPr>
              <p:cNvPr id="18440" name="AutoShape 8"/>
              <p:cNvSpPr>
                <a:spLocks noChangeAspect="1" noEditPoints="1" noChangeArrowheads="1"/>
              </p:cNvSpPr>
              <p:nvPr/>
            </p:nvSpPr>
            <p:spPr bwMode="auto">
              <a:xfrm rot="11050659">
                <a:off x="2570" y="11382"/>
                <a:ext cx="1725" cy="1156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51" name="Text Box 9"/>
              <p:cNvSpPr txBox="1">
                <a:spLocks noChangeArrowheads="1"/>
              </p:cNvSpPr>
              <p:nvPr/>
            </p:nvSpPr>
            <p:spPr bwMode="auto">
              <a:xfrm>
                <a:off x="2776" y="11842"/>
                <a:ext cx="1313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Hot Air</a:t>
                </a:r>
              </a:p>
            </p:txBody>
          </p:sp>
        </p:grpSp>
        <p:sp>
          <p:nvSpPr>
            <p:cNvPr id="10248" name="Text Box 10"/>
            <p:cNvSpPr txBox="1">
              <a:spLocks noChangeArrowheads="1"/>
            </p:cNvSpPr>
            <p:nvPr/>
          </p:nvSpPr>
          <p:spPr bwMode="auto">
            <a:xfrm>
              <a:off x="4089" y="9713"/>
              <a:ext cx="3997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>
                  <a:solidFill>
                    <a:srgbClr val="00B050"/>
                  </a:solidFill>
                  <a:latin typeface="Arial" charset="0"/>
                  <a:cs typeface="Arial" charset="0"/>
                </a:rPr>
                <a:t>Hot Ground</a:t>
              </a:r>
            </a:p>
          </p:txBody>
        </p:sp>
        <p:sp>
          <p:nvSpPr>
            <p:cNvPr id="10249" name="AutoShape 11"/>
            <p:cNvSpPr>
              <a:spLocks noChangeArrowheads="1"/>
            </p:cNvSpPr>
            <p:nvPr/>
          </p:nvSpPr>
          <p:spPr bwMode="auto">
            <a:xfrm rot="20699465">
              <a:off x="5095" y="8931"/>
              <a:ext cx="2605" cy="570"/>
            </a:xfrm>
            <a:prstGeom prst="rightArrow">
              <a:avLst>
                <a:gd name="adj1" fmla="val 50000"/>
                <a:gd name="adj2" fmla="val 74291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38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50000"/>
              </a:srgbClr>
            </a:gs>
            <a:gs pos="45000">
              <a:srgbClr val="FF7A00">
                <a:alpha val="50000"/>
              </a:srgbClr>
            </a:gs>
            <a:gs pos="70000">
              <a:srgbClr val="FF0300"/>
            </a:gs>
            <a:gs pos="100000">
              <a:srgbClr val="4D0808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 2:  Convection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/>
            <a:r>
              <a:rPr lang="en-US" sz="2800" dirty="0"/>
              <a:t>Convection occurs when </a:t>
            </a:r>
            <a:r>
              <a:rPr lang="en-US" sz="2800" u="sng" dirty="0"/>
              <a:t>air masses of</a:t>
            </a:r>
            <a:r>
              <a:rPr lang="en-US" sz="2800" dirty="0"/>
              <a:t> two </a:t>
            </a:r>
            <a:r>
              <a:rPr lang="en-US" sz="2800" u="sng" dirty="0"/>
              <a:t>different temp</a:t>
            </a:r>
            <a:r>
              <a:rPr lang="en-US" sz="2800" dirty="0"/>
              <a:t>eratures meet and </a:t>
            </a:r>
            <a:r>
              <a:rPr lang="en-US" sz="2800" u="sng" dirty="0"/>
              <a:t>mix (requires </a:t>
            </a:r>
            <a:r>
              <a:rPr lang="en-US" sz="2800" u="sng"/>
              <a:t>2 mediums)</a:t>
            </a:r>
            <a:r>
              <a:rPr lang="en-US" sz="2800"/>
              <a:t>.</a:t>
            </a:r>
            <a:endParaRPr lang="en-US" sz="2800" dirty="0"/>
          </a:p>
          <a:p>
            <a:pPr eaLnBrk="1" hangingPunct="1"/>
            <a:endParaRPr lang="en-US" dirty="0"/>
          </a:p>
        </p:txBody>
      </p:sp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838200" y="3505200"/>
            <a:ext cx="7467600" cy="3048000"/>
            <a:chOff x="2434" y="11671"/>
            <a:chExt cx="8350" cy="2727"/>
          </a:xfrm>
        </p:grpSpPr>
        <p:grpSp>
          <p:nvGrpSpPr>
            <p:cNvPr id="11269" name="Group 3"/>
            <p:cNvGrpSpPr>
              <a:grpSpLocks/>
            </p:cNvGrpSpPr>
            <p:nvPr/>
          </p:nvGrpSpPr>
          <p:grpSpPr bwMode="auto">
            <a:xfrm>
              <a:off x="3497" y="11671"/>
              <a:ext cx="1722" cy="1154"/>
              <a:chOff x="2598" y="11206"/>
              <a:chExt cx="1722" cy="1154"/>
            </a:xfrm>
          </p:grpSpPr>
          <p:sp>
            <p:nvSpPr>
              <p:cNvPr id="19460" name="AutoShape 4"/>
              <p:cNvSpPr>
                <a:spLocks noChangeAspect="1" noEditPoints="1" noChangeArrowheads="1"/>
              </p:cNvSpPr>
              <p:nvPr/>
            </p:nvSpPr>
            <p:spPr bwMode="auto">
              <a:xfrm rot="11050659">
                <a:off x="2598" y="11206"/>
                <a:ext cx="1722" cy="115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80" name="Text Box 5"/>
              <p:cNvSpPr txBox="1">
                <a:spLocks noChangeArrowheads="1"/>
              </p:cNvSpPr>
              <p:nvPr/>
            </p:nvSpPr>
            <p:spPr bwMode="auto">
              <a:xfrm>
                <a:off x="2776" y="11479"/>
                <a:ext cx="1313" cy="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Cold Air</a:t>
                </a:r>
              </a:p>
            </p:txBody>
          </p:sp>
        </p:grpSp>
        <p:grpSp>
          <p:nvGrpSpPr>
            <p:cNvPr id="11270" name="Group 6"/>
            <p:cNvGrpSpPr>
              <a:grpSpLocks/>
            </p:cNvGrpSpPr>
            <p:nvPr/>
          </p:nvGrpSpPr>
          <p:grpSpPr bwMode="auto">
            <a:xfrm>
              <a:off x="3530" y="13244"/>
              <a:ext cx="1722" cy="1154"/>
              <a:chOff x="2598" y="11206"/>
              <a:chExt cx="1722" cy="1154"/>
            </a:xfrm>
          </p:grpSpPr>
          <p:sp>
            <p:nvSpPr>
              <p:cNvPr id="19463" name="AutoShape 7"/>
              <p:cNvSpPr>
                <a:spLocks noChangeAspect="1" noEditPoints="1" noChangeArrowheads="1"/>
              </p:cNvSpPr>
              <p:nvPr/>
            </p:nvSpPr>
            <p:spPr bwMode="auto">
              <a:xfrm rot="11050659">
                <a:off x="2595" y="11208"/>
                <a:ext cx="1727" cy="115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78" name="Text Box 8"/>
              <p:cNvSpPr txBox="1">
                <a:spLocks noChangeArrowheads="1"/>
              </p:cNvSpPr>
              <p:nvPr/>
            </p:nvSpPr>
            <p:spPr bwMode="auto">
              <a:xfrm>
                <a:off x="2776" y="11474"/>
                <a:ext cx="1313" cy="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Hot Air</a:t>
                </a:r>
              </a:p>
            </p:txBody>
          </p:sp>
        </p:grpSp>
        <p:sp>
          <p:nvSpPr>
            <p:cNvPr id="11271" name="AutoShape 9"/>
            <p:cNvSpPr>
              <a:spLocks noChangeArrowheads="1"/>
            </p:cNvSpPr>
            <p:nvPr/>
          </p:nvSpPr>
          <p:spPr bwMode="auto">
            <a:xfrm>
              <a:off x="2434" y="12110"/>
              <a:ext cx="918" cy="2135"/>
            </a:xfrm>
            <a:prstGeom prst="curvedRightArrow">
              <a:avLst>
                <a:gd name="adj1" fmla="val 46514"/>
                <a:gd name="adj2" fmla="val 9302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272" name="AutoShape 10"/>
            <p:cNvSpPr>
              <a:spLocks noChangeArrowheads="1"/>
            </p:cNvSpPr>
            <p:nvPr/>
          </p:nvSpPr>
          <p:spPr bwMode="auto">
            <a:xfrm rot="10800000">
              <a:off x="5370" y="12014"/>
              <a:ext cx="918" cy="2135"/>
            </a:xfrm>
            <a:prstGeom prst="curvedRightArrow">
              <a:avLst>
                <a:gd name="adj1" fmla="val 46514"/>
                <a:gd name="adj2" fmla="val 9302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273" name="AutoShape 11"/>
            <p:cNvSpPr>
              <a:spLocks noChangeArrowheads="1"/>
            </p:cNvSpPr>
            <p:nvPr/>
          </p:nvSpPr>
          <p:spPr bwMode="auto">
            <a:xfrm>
              <a:off x="6499" y="12825"/>
              <a:ext cx="1516" cy="570"/>
            </a:xfrm>
            <a:prstGeom prst="rightArrow">
              <a:avLst>
                <a:gd name="adj1" fmla="val 50000"/>
                <a:gd name="adj2" fmla="val 6649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8193" y="11831"/>
              <a:ext cx="2591" cy="2318"/>
              <a:chOff x="8337" y="12393"/>
              <a:chExt cx="2591" cy="2318"/>
            </a:xfrm>
          </p:grpSpPr>
          <p:sp>
            <p:nvSpPr>
              <p:cNvPr id="19469" name="AutoShape 13"/>
              <p:cNvSpPr>
                <a:spLocks noChangeAspect="1" noEditPoints="1" noChangeArrowheads="1"/>
              </p:cNvSpPr>
              <p:nvPr/>
            </p:nvSpPr>
            <p:spPr bwMode="auto">
              <a:xfrm rot="11050659">
                <a:off x="8335" y="12393"/>
                <a:ext cx="2593" cy="231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76" name="Text Box 14"/>
              <p:cNvSpPr txBox="1">
                <a:spLocks noChangeArrowheads="1"/>
              </p:cNvSpPr>
              <p:nvPr/>
            </p:nvSpPr>
            <p:spPr bwMode="auto">
              <a:xfrm>
                <a:off x="8605" y="13395"/>
                <a:ext cx="197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Warm Air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86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50000"/>
              </a:srgbClr>
            </a:gs>
            <a:gs pos="45000">
              <a:srgbClr val="FF7A00">
                <a:alpha val="50000"/>
              </a:srgbClr>
            </a:gs>
            <a:gs pos="70000">
              <a:srgbClr val="FF0300"/>
            </a:gs>
            <a:gs pos="100000">
              <a:srgbClr val="4D0808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3: 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724400"/>
          </a:xfrm>
        </p:spPr>
        <p:txBody>
          <a:bodyPr/>
          <a:lstStyle/>
          <a:p>
            <a:r>
              <a:rPr lang="en-US" sz="2800" dirty="0"/>
              <a:t>Radiation transfers </a:t>
            </a:r>
            <a:r>
              <a:rPr lang="en-US" sz="2800" u="sng" dirty="0"/>
              <a:t>energy</a:t>
            </a:r>
            <a:r>
              <a:rPr lang="en-US" sz="2800" dirty="0"/>
              <a:t> by </a:t>
            </a:r>
            <a:r>
              <a:rPr lang="en-US" sz="2800" u="sng" dirty="0"/>
              <a:t>waves moving</a:t>
            </a:r>
            <a:r>
              <a:rPr lang="en-US" sz="2800" dirty="0"/>
              <a:t> through space </a:t>
            </a:r>
            <a:r>
              <a:rPr lang="en-US" sz="2800" u="sng" dirty="0"/>
              <a:t>but</a:t>
            </a:r>
            <a:r>
              <a:rPr lang="en-US" sz="2800" dirty="0"/>
              <a:t> there is </a:t>
            </a:r>
            <a:r>
              <a:rPr lang="en-US" sz="2800" u="sng" dirty="0"/>
              <a:t>no movement of</a:t>
            </a:r>
            <a:r>
              <a:rPr lang="en-US" sz="2800" dirty="0"/>
              <a:t> the any </a:t>
            </a:r>
            <a:r>
              <a:rPr lang="en-US" sz="2800" u="sng" dirty="0"/>
              <a:t>particles (needs no mediums)</a:t>
            </a:r>
            <a:r>
              <a:rPr lang="en-US" sz="2800" dirty="0"/>
              <a:t>.  </a:t>
            </a:r>
          </a:p>
          <a:p>
            <a:r>
              <a:rPr lang="en-US" sz="2800" dirty="0"/>
              <a:t>This involves </a:t>
            </a:r>
            <a:r>
              <a:rPr lang="en-US" sz="2800" u="sng" dirty="0"/>
              <a:t>weak energy</a:t>
            </a:r>
            <a:r>
              <a:rPr lang="en-US" sz="2800" dirty="0"/>
              <a:t> waves traveling </a:t>
            </a:r>
            <a:r>
              <a:rPr lang="en-US" sz="2800" u="sng" dirty="0"/>
              <a:t>in all directions from</a:t>
            </a:r>
            <a:r>
              <a:rPr lang="en-US" sz="2800" dirty="0"/>
              <a:t> the original energy </a:t>
            </a:r>
            <a:r>
              <a:rPr lang="en-US" sz="2800" u="sng" dirty="0"/>
              <a:t>source</a:t>
            </a:r>
            <a:r>
              <a:rPr lang="en-US" sz="2800" dirty="0"/>
              <a:t>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AutoShape 5"/>
          <p:cNvSpPr>
            <a:spLocks noChangeAspect="1" noEditPoints="1" noChangeArrowheads="1"/>
          </p:cNvSpPr>
          <p:nvPr/>
        </p:nvSpPr>
        <p:spPr bwMode="auto">
          <a:xfrm rot="11050659">
            <a:off x="7218206" y="4931900"/>
            <a:ext cx="1570307" cy="157839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rot="3943364">
            <a:off x="7884045" y="3186004"/>
            <a:ext cx="1533605" cy="330121"/>
          </a:xfrm>
          <a:prstGeom prst="rightArrow">
            <a:avLst>
              <a:gd name="adj1" fmla="val 50000"/>
              <a:gd name="adj2" fmla="val 114254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6" name="Picture 2" descr="C:\Documents and Settings\hberry\Local Settings\Temporary Internet Files\Content.IE5\RWHZLDTT\MC9004404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2438400" cy="2438400"/>
          </a:xfrm>
          <a:prstGeom prst="rect">
            <a:avLst/>
          </a:prstGeom>
          <a:noFill/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5400000">
            <a:off x="7100848" y="3793868"/>
            <a:ext cx="1533605" cy="330121"/>
          </a:xfrm>
          <a:prstGeom prst="rightArrow">
            <a:avLst>
              <a:gd name="adj1" fmla="val 50000"/>
              <a:gd name="adj2" fmla="val 114254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12372337">
            <a:off x="6206622" y="435308"/>
            <a:ext cx="1533605" cy="330121"/>
          </a:xfrm>
          <a:prstGeom prst="rightArrow">
            <a:avLst>
              <a:gd name="adj1" fmla="val 50000"/>
              <a:gd name="adj2" fmla="val 114254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4ED84407-EBD5-44C5-BFD8-52904EC1F9AB}"/>
              </a:ext>
            </a:extLst>
          </p:cNvPr>
          <p:cNvSpPr>
            <a:spLocks noChangeArrowheads="1"/>
          </p:cNvSpPr>
          <p:nvPr/>
        </p:nvSpPr>
        <p:spPr bwMode="auto">
          <a:xfrm rot="7158843">
            <a:off x="6217819" y="2991579"/>
            <a:ext cx="1533605" cy="330121"/>
          </a:xfrm>
          <a:prstGeom prst="rightArrow">
            <a:avLst>
              <a:gd name="adj1" fmla="val 50000"/>
              <a:gd name="adj2" fmla="val 114254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E0D0FCC-84B3-4EBD-B004-C7F6D09B3C45}"/>
              </a:ext>
            </a:extLst>
          </p:cNvPr>
          <p:cNvSpPr>
            <a:spLocks noChangeArrowheads="1"/>
          </p:cNvSpPr>
          <p:nvPr/>
        </p:nvSpPr>
        <p:spPr bwMode="auto">
          <a:xfrm rot="18685681">
            <a:off x="8119884" y="367253"/>
            <a:ext cx="1067769" cy="343645"/>
          </a:xfrm>
          <a:prstGeom prst="rightArrow">
            <a:avLst>
              <a:gd name="adj1" fmla="val 50000"/>
              <a:gd name="adj2" fmla="val 114254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77F08533-A448-40D2-B8F5-D26B58F13514}"/>
              </a:ext>
            </a:extLst>
          </p:cNvPr>
          <p:cNvSpPr>
            <a:spLocks noChangeArrowheads="1"/>
          </p:cNvSpPr>
          <p:nvPr/>
        </p:nvSpPr>
        <p:spPr bwMode="auto">
          <a:xfrm rot="9031510">
            <a:off x="5671549" y="1981656"/>
            <a:ext cx="1533605" cy="330121"/>
          </a:xfrm>
          <a:prstGeom prst="rightArrow">
            <a:avLst>
              <a:gd name="adj1" fmla="val 50000"/>
              <a:gd name="adj2" fmla="val 114254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50000"/>
              </a:srgbClr>
            </a:gs>
            <a:gs pos="45000">
              <a:srgbClr val="FF7A00">
                <a:alpha val="50000"/>
              </a:srgbClr>
            </a:gs>
            <a:gs pos="70000">
              <a:srgbClr val="FF0300"/>
            </a:gs>
            <a:gs pos="100000">
              <a:srgbClr val="4D0808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Solar Radiation and Seasons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76800"/>
          </a:xfrm>
        </p:spPr>
        <p:txBody>
          <a:bodyPr/>
          <a:lstStyle/>
          <a:p>
            <a:pPr eaLnBrk="1" hangingPunct="1"/>
            <a:r>
              <a:rPr lang="en-US" sz="2800" dirty="0"/>
              <a:t>The </a:t>
            </a:r>
            <a:r>
              <a:rPr lang="en-US" sz="2800" u="sng" dirty="0"/>
              <a:t>angle</a:t>
            </a:r>
            <a:r>
              <a:rPr lang="en-US" sz="2800" dirty="0"/>
              <a:t> at which </a:t>
            </a:r>
            <a:r>
              <a:rPr lang="en-US" sz="2800" u="sng" dirty="0"/>
              <a:t>solar radiation reaches</a:t>
            </a:r>
            <a:r>
              <a:rPr lang="en-US" sz="2800" dirty="0"/>
              <a:t> the </a:t>
            </a:r>
            <a:r>
              <a:rPr lang="en-US" sz="2800" u="sng" dirty="0"/>
              <a:t>Earth determines the seasons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Play the video and take notes.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The_Earth_s_Tilt_on_Its_Axis_and_the_Seasons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1520" y="3352800"/>
            <a:ext cx="514096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24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16F9-4643-4A8A-948A-C78E23E2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46EEA-B7F9-4F9F-97AE-EF34CD7DD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7" b="42791"/>
          <a:stretch/>
        </p:blipFill>
        <p:spPr>
          <a:xfrm>
            <a:off x="5751" y="209991"/>
            <a:ext cx="9144000" cy="64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408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9588</TotalTime>
  <Words>247</Words>
  <Application>Microsoft Office PowerPoint</Application>
  <PresentationFormat>On-screen Show (4:3)</PresentationFormat>
  <Paragraphs>40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Berlin Sans FB Demi</vt:lpstr>
      <vt:lpstr>Calibri</vt:lpstr>
      <vt:lpstr>Wingdings</vt:lpstr>
      <vt:lpstr>1_Office Theme</vt:lpstr>
      <vt:lpstr>Solar Radiation and the Atmosphere</vt:lpstr>
      <vt:lpstr>Basics of Solar Radiation</vt:lpstr>
      <vt:lpstr>Where Does the Solar Energy Go?</vt:lpstr>
      <vt:lpstr>Air Mass Movement</vt:lpstr>
      <vt:lpstr>Process 1:  Conduction</vt:lpstr>
      <vt:lpstr>Process 2:  Convection</vt:lpstr>
      <vt:lpstr>Process 3:  Radiation</vt:lpstr>
      <vt:lpstr>Solar Radiation and Seasons</vt:lpstr>
      <vt:lpstr>PowerPoint Presentation</vt:lpstr>
      <vt:lpstr>PowerPoint Presentation</vt:lpstr>
      <vt:lpstr>Basics of Solar Radiation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Masses</dc:title>
  <dc:creator>Heather Berry</dc:creator>
  <cp:lastModifiedBy>Heather Wallace</cp:lastModifiedBy>
  <cp:revision>34</cp:revision>
  <dcterms:created xsi:type="dcterms:W3CDTF">2014-11-05T21:15:42Z</dcterms:created>
  <dcterms:modified xsi:type="dcterms:W3CDTF">2019-03-22T17:29:29Z</dcterms:modified>
</cp:coreProperties>
</file>