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7" autoAdjust="0"/>
    <p:restoredTop sz="94660"/>
  </p:normalViewPr>
  <p:slideViewPr>
    <p:cSldViewPr snapToGrid="0">
      <p:cViewPr varScale="1">
        <p:scale>
          <a:sx n="51" d="100"/>
          <a:sy n="51" d="100"/>
        </p:scale>
        <p:origin x="7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8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0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59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0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69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10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00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92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8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0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3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4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6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9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1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7E0D914D-B099-4142-A885-11F276715148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2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1548066"/>
            <a:ext cx="7333179" cy="2554983"/>
          </a:xfrm>
        </p:spPr>
        <p:txBody>
          <a:bodyPr/>
          <a:lstStyle/>
          <a:p>
            <a:pPr algn="ctr"/>
            <a:r>
              <a:rPr lang="en-US" sz="7200" b="1" dirty="0" smtClean="0"/>
              <a:t>Natural Water Quality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938" y="4672448"/>
            <a:ext cx="5816183" cy="115872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Physical, Chemical, and Biological Factors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861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Algal Bloom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656" y="2128604"/>
            <a:ext cx="3072983" cy="4559068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latin typeface="Arial Rounded MT Bold" panose="020F0704030504030204" pitchFamily="34" charset="0"/>
              </a:rPr>
              <a:t>uncontrolled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growth of algae </a:t>
            </a:r>
            <a:r>
              <a:rPr lang="en-US" sz="3200" dirty="0" smtClean="0">
                <a:latin typeface="Arial Rounded MT Bold" panose="020F0704030504030204" pitchFamily="34" charset="0"/>
              </a:rPr>
              <a:t>that eventually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kills all organisms</a:t>
            </a:r>
            <a:r>
              <a:rPr lang="en-US" sz="3200" dirty="0" smtClean="0">
                <a:latin typeface="Arial Rounded MT Bold" panose="020F0704030504030204" pitchFamily="34" charset="0"/>
              </a:rPr>
              <a:t> in the </a:t>
            </a:r>
            <a:r>
              <a:rPr lang="en-US" sz="3200" dirty="0" smtClean="0">
                <a:latin typeface="Arial Rounded MT Bold" panose="020F0704030504030204" pitchFamily="34" charset="0"/>
              </a:rPr>
              <a:t>water</a:t>
            </a:r>
            <a:endParaRPr lang="en-US" sz="3200" dirty="0" smtClean="0">
              <a:latin typeface="Arial Rounded MT Bold" panose="020F0704030504030204" pitchFamily="34" charset="0"/>
            </a:endParaRPr>
          </a:p>
        </p:txBody>
      </p:sp>
      <p:pic>
        <p:nvPicPr>
          <p:cNvPr id="4098" name="Picture 2" descr="Image result for nitrates and phospha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18966" r="44264" b="2699"/>
          <a:stretch/>
        </p:blipFill>
        <p:spPr bwMode="auto">
          <a:xfrm>
            <a:off x="3597639" y="482270"/>
            <a:ext cx="554636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7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“Natural Water Quality”?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782884" cy="353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IS ability of water to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support plant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&amp;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animal life</a:t>
            </a: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IS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NOT</a:t>
            </a:r>
          </a:p>
          <a:p>
            <a:pPr lvl="1"/>
            <a:r>
              <a:rPr lang="en-US" sz="3200" dirty="0" smtClean="0">
                <a:latin typeface="Arial Rounded MT Bold" panose="020F0704030504030204" pitchFamily="34" charset="0"/>
              </a:rPr>
              <a:t>How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“clean”</a:t>
            </a:r>
            <a:r>
              <a:rPr lang="en-US" sz="3200" dirty="0" smtClean="0">
                <a:latin typeface="Arial Rounded MT Bold" panose="020F0704030504030204" pitchFamily="34" charset="0"/>
              </a:rPr>
              <a:t> it is</a:t>
            </a:r>
          </a:p>
          <a:p>
            <a:pPr lvl="1"/>
            <a:r>
              <a:rPr lang="en-US" sz="3200" dirty="0" smtClean="0">
                <a:latin typeface="Arial Rounded MT Bold" panose="020F0704030504030204" pitchFamily="34" charset="0"/>
              </a:rPr>
              <a:t>If </a:t>
            </a:r>
            <a:r>
              <a:rPr lang="en-US" sz="3200" dirty="0" smtClean="0">
                <a:latin typeface="Arial Rounded MT Bold" panose="020F0704030504030204" pitchFamily="34" charset="0"/>
              </a:rPr>
              <a:t>it looks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pretty</a:t>
            </a:r>
          </a:p>
          <a:p>
            <a:pPr lvl="1"/>
            <a:r>
              <a:rPr lang="en-US" sz="3200" dirty="0">
                <a:latin typeface="Arial Rounded MT Bold" panose="020F0704030504030204" pitchFamily="34" charset="0"/>
              </a:rPr>
              <a:t>If it’s </a:t>
            </a:r>
            <a:r>
              <a:rPr lang="en-US" sz="3200" u="sng" dirty="0">
                <a:latin typeface="Arial Rounded MT Bold" panose="020F0704030504030204" pitchFamily="34" charset="0"/>
              </a:rPr>
              <a:t>safe</a:t>
            </a:r>
            <a:r>
              <a:rPr lang="en-US" sz="3200" dirty="0">
                <a:latin typeface="Arial Rounded MT Bold" panose="020F0704030504030204" pitchFamily="34" charset="0"/>
              </a:rPr>
              <a:t> for people </a:t>
            </a:r>
            <a:r>
              <a:rPr lang="en-US" sz="3200" u="sng" dirty="0">
                <a:latin typeface="Arial Rounded MT Bold" panose="020F0704030504030204" pitchFamily="34" charset="0"/>
              </a:rPr>
              <a:t>to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drink</a:t>
            </a:r>
            <a:endParaRPr lang="en-US" sz="3200" u="sng" dirty="0" smtClean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7" r="6558" b="14536"/>
          <a:stretch/>
        </p:blipFill>
        <p:spPr>
          <a:xfrm>
            <a:off x="4961745" y="3216273"/>
            <a:ext cx="4182255" cy="207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Determining Water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65" y="2330824"/>
            <a:ext cx="7882701" cy="4231341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Dissolved Oxygen</a:t>
            </a: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Temperature</a:t>
            </a: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Turbidity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pH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Coliform </a:t>
            </a:r>
            <a:r>
              <a:rPr lang="en-US" sz="3200" dirty="0" smtClean="0">
                <a:latin typeface="Arial Rounded MT Bold" panose="020F0704030504030204" pitchFamily="34" charset="0"/>
              </a:rPr>
              <a:t>bacteria</a:t>
            </a: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Nitrates/Phosphates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Image result for water monitoring 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830" y="2330824"/>
            <a:ext cx="3931170" cy="393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1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Dissolved Oxygen (DO)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654" y="2143593"/>
            <a:ext cx="8454453" cy="4310995"/>
          </a:xfrm>
        </p:spPr>
        <p:txBody>
          <a:bodyPr>
            <a:no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latin typeface="Arial Rounded MT Bold" panose="020F0704030504030204" pitchFamily="34" charset="0"/>
              </a:rPr>
              <a:t>. . . amount of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oxygen IN water</a:t>
            </a:r>
          </a:p>
          <a:p>
            <a:r>
              <a:rPr lang="en-US" sz="3200" u="sng" dirty="0" smtClean="0">
                <a:latin typeface="Arial Rounded MT Bold" panose="020F0704030504030204" pitchFamily="34" charset="0"/>
              </a:rPr>
              <a:t>Made by plants/algae via photosynthesis</a:t>
            </a:r>
            <a:r>
              <a:rPr lang="en-US" sz="3200" dirty="0" smtClean="0">
                <a:latin typeface="Arial Rounded MT Bold" panose="020F0704030504030204" pitchFamily="34" charset="0"/>
              </a:rPr>
              <a:t> (use carbon dioxide and water to store sun’s energy as sugars &amp; release oxygen to the environment)</a:t>
            </a:r>
          </a:p>
          <a:p>
            <a:r>
              <a:rPr lang="en-US" sz="3200" u="sng" dirty="0" smtClean="0">
                <a:latin typeface="Arial Rounded MT Bold" panose="020F0704030504030204" pitchFamily="34" charset="0"/>
              </a:rPr>
              <a:t>Used by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all life:</a:t>
            </a:r>
            <a:r>
              <a:rPr lang="en-US" sz="3200" dirty="0" smtClean="0">
                <a:latin typeface="Arial Rounded MT Bold" panose="020F0704030504030204" pitchFamily="34" charset="0"/>
              </a:rPr>
              <a:t>  plants</a:t>
            </a:r>
            <a:r>
              <a:rPr lang="en-US" sz="3200" dirty="0" smtClean="0">
                <a:latin typeface="Arial Rounded MT Bold" panose="020F0704030504030204" pitchFamily="34" charset="0"/>
              </a:rPr>
              <a:t>, algae, animals, insects</a:t>
            </a:r>
            <a:r>
              <a:rPr lang="en-US" sz="3200" dirty="0" smtClean="0">
                <a:latin typeface="Arial Rounded MT Bold" panose="020F0704030504030204" pitchFamily="34" charset="0"/>
              </a:rPr>
              <a:t>, bacteria, etc.</a:t>
            </a:r>
            <a:endParaRPr lang="en-US" sz="3200" dirty="0" smtClean="0">
              <a:latin typeface="Arial Rounded MT Bold" panose="020F0704030504030204" pitchFamily="34" charset="0"/>
            </a:endParaRPr>
          </a:p>
          <a:p>
            <a:r>
              <a:rPr lang="en-US" sz="3200" u="sng" dirty="0" smtClean="0">
                <a:latin typeface="Arial Rounded MT Bold" panose="020F0704030504030204" pitchFamily="34" charset="0"/>
              </a:rPr>
              <a:t>Without it, everything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suffocates!!!</a:t>
            </a:r>
            <a:endParaRPr lang="en-US" sz="3200" u="sng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747"/>
          <a:stretch/>
        </p:blipFill>
        <p:spPr>
          <a:xfrm>
            <a:off x="7135318" y="0"/>
            <a:ext cx="2008682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647" y="2489200"/>
            <a:ext cx="8499422" cy="391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Affects water quality in </a:t>
            </a:r>
            <a:r>
              <a:rPr lang="en-US" sz="3200" dirty="0">
                <a:latin typeface="Arial Rounded MT Bold" panose="020F0704030504030204" pitchFamily="34" charset="0"/>
              </a:rPr>
              <a:t>2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</a:rPr>
              <a:t>ways:</a:t>
            </a:r>
          </a:p>
          <a:p>
            <a:pPr lvl="1"/>
            <a:r>
              <a:rPr lang="en-US" sz="3200" u="sng" dirty="0" smtClean="0">
                <a:latin typeface="Arial Rounded MT Bold" panose="020F0704030504030204" pitchFamily="34" charset="0"/>
              </a:rPr>
              <a:t>Most important:  temperature increases </a:t>
            </a:r>
            <a:r>
              <a:rPr lang="en-US" sz="3200" u="sng" dirty="0">
                <a:latin typeface="Arial Rounded MT Bold" panose="020F0704030504030204" pitchFamily="34" charset="0"/>
              </a:rPr>
              <a:t>=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 water loses dissolved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oxygen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</a:rPr>
              <a:t>. </a:t>
            </a:r>
            <a:r>
              <a:rPr lang="en-US" sz="3200" dirty="0" smtClean="0">
                <a:latin typeface="Arial Rounded MT Bold" panose="020F0704030504030204" pitchFamily="34" charset="0"/>
              </a:rPr>
              <a:t>. . (see previous notes on DO)</a:t>
            </a:r>
          </a:p>
          <a:p>
            <a:pPr lvl="1"/>
            <a:r>
              <a:rPr lang="en-US" sz="3200" u="sng" dirty="0" smtClean="0">
                <a:latin typeface="Arial Rounded MT Bold" panose="020F0704030504030204" pitchFamily="34" charset="0"/>
              </a:rPr>
              <a:t>Too hot/too cold =</a:t>
            </a:r>
            <a:r>
              <a:rPr lang="en-US" sz="3200" dirty="0" smtClean="0">
                <a:latin typeface="Arial Rounded MT Bold" panose="020F0704030504030204" pitchFamily="34" charset="0"/>
              </a:rPr>
              <a:t> individual organisms’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cells stop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</a:rPr>
              <a:t>working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= death</a:t>
            </a:r>
            <a:endParaRPr lang="en-US" sz="3200" u="sng" dirty="0" smtClean="0">
              <a:latin typeface="Arial Rounded MT Bold" panose="020F0704030504030204" pitchFamily="34" charset="0"/>
            </a:endParaRPr>
          </a:p>
          <a:p>
            <a:pPr lvl="1"/>
            <a:endParaRPr lang="en-US" u="sng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r="4171" b="28810"/>
          <a:stretch/>
        </p:blipFill>
        <p:spPr bwMode="auto">
          <a:xfrm>
            <a:off x="3647655" y="-209863"/>
            <a:ext cx="5496345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3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361" y="-1"/>
            <a:ext cx="3597639" cy="2698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647" y="2158584"/>
            <a:ext cx="8184628" cy="386121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. . . amount of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sediment</a:t>
            </a:r>
            <a:r>
              <a:rPr lang="en-US" sz="3200" dirty="0" smtClean="0">
                <a:latin typeface="Arial Rounded MT Bold" panose="020F0704030504030204" pitchFamily="34" charset="0"/>
              </a:rPr>
              <a:t> in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/cloudiness</a:t>
            </a:r>
            <a:r>
              <a:rPr lang="en-US" sz="3200" dirty="0" smtClean="0">
                <a:latin typeface="Arial Rounded MT Bold" panose="020F0704030504030204" pitchFamily="34" charset="0"/>
              </a:rPr>
              <a:t> of water</a:t>
            </a: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As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turbidity increases</a:t>
            </a:r>
            <a:r>
              <a:rPr lang="en-US" sz="3200" dirty="0" smtClean="0">
                <a:latin typeface="Arial Rounded MT Bold" panose="020F0704030504030204" pitchFamily="34" charset="0"/>
              </a:rPr>
              <a:t>, two things happen:</a:t>
            </a:r>
          </a:p>
          <a:p>
            <a:pPr lvl="1"/>
            <a:r>
              <a:rPr lang="en-US" sz="3200" u="sng" dirty="0" smtClean="0">
                <a:latin typeface="Arial Rounded MT Bold" panose="020F0704030504030204" pitchFamily="34" charset="0"/>
              </a:rPr>
              <a:t>Particles absorb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sunlight =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water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heats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</a:rPr>
              <a:t>up . . . (see temp/DO)</a:t>
            </a:r>
          </a:p>
          <a:p>
            <a:pPr lvl="1"/>
            <a:r>
              <a:rPr lang="en-US" sz="3200" u="sng" dirty="0" smtClean="0">
                <a:latin typeface="Arial Rounded MT Bold" panose="020F0704030504030204" pitchFamily="34" charset="0"/>
              </a:rPr>
              <a:t>Particles shade</a:t>
            </a:r>
            <a:r>
              <a:rPr lang="en-US" sz="3200" dirty="0" smtClean="0">
                <a:latin typeface="Arial Rounded MT Bold" panose="020F0704030504030204" pitchFamily="34" charset="0"/>
              </a:rPr>
              <a:t> underwater </a:t>
            </a:r>
            <a:r>
              <a:rPr lang="en-US" sz="3200" dirty="0" smtClean="0">
                <a:latin typeface="Arial Rounded MT Bold" panose="020F0704030504030204" pitchFamily="34" charset="0"/>
              </a:rPr>
              <a:t>plants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=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no photosynthesis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</a:rPr>
              <a:t>. . . (see DO)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67" y="2128603"/>
            <a:ext cx="8019736" cy="3891197"/>
          </a:xfrm>
        </p:spPr>
        <p:txBody>
          <a:bodyPr>
            <a:no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latin typeface="Arial Rounded MT Bold" panose="020F0704030504030204" pitchFamily="34" charset="0"/>
              </a:rPr>
              <a:t>. . .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acidity</a:t>
            </a:r>
            <a:r>
              <a:rPr lang="en-US" sz="3200" dirty="0" smtClean="0">
                <a:latin typeface="Arial Rounded MT Bold" panose="020F0704030504030204" pitchFamily="34" charset="0"/>
              </a:rPr>
              <a:t> of the </a:t>
            </a:r>
            <a:r>
              <a:rPr lang="en-US" sz="3200" dirty="0" smtClean="0">
                <a:latin typeface="Arial Rounded MT Bold" panose="020F0704030504030204" pitchFamily="34" charset="0"/>
              </a:rPr>
              <a:t>							water</a:t>
            </a:r>
            <a:endParaRPr lang="en-US" sz="3200" dirty="0" smtClean="0">
              <a:latin typeface="Arial Rounded MT Bold" panose="020F0704030504030204" pitchFamily="34" charset="0"/>
            </a:endParaRPr>
          </a:p>
          <a:p>
            <a:pPr lvl="1"/>
            <a:r>
              <a:rPr lang="en-US" sz="3200" u="sng" dirty="0" smtClean="0">
                <a:latin typeface="Arial Rounded MT Bold" panose="020F0704030504030204" pitchFamily="34" charset="0"/>
              </a:rPr>
              <a:t>&lt;7 = acidic</a:t>
            </a:r>
          </a:p>
          <a:p>
            <a:pPr lvl="1"/>
            <a:r>
              <a:rPr lang="en-US" sz="3200" u="sng" dirty="0" smtClean="0">
                <a:latin typeface="Arial Rounded MT Bold" panose="020F0704030504030204" pitchFamily="34" charset="0"/>
              </a:rPr>
              <a:t>7 = neutral</a:t>
            </a:r>
          </a:p>
          <a:p>
            <a:pPr lvl="1"/>
            <a:r>
              <a:rPr lang="en-US" sz="3200" u="sng" dirty="0" smtClean="0">
                <a:latin typeface="Arial Rounded MT Bold" panose="020F0704030504030204" pitchFamily="34" charset="0"/>
              </a:rPr>
              <a:t>&gt;7 = basic</a:t>
            </a:r>
          </a:p>
          <a:p>
            <a:r>
              <a:rPr lang="en-US" sz="3200" u="sng" dirty="0" smtClean="0">
                <a:latin typeface="Arial Rounded MT Bold" panose="020F0704030504030204" pitchFamily="34" charset="0"/>
              </a:rPr>
              <a:t>Too high/too low = cells</a:t>
            </a:r>
            <a:r>
              <a:rPr lang="en-US" sz="3200" dirty="0" smtClean="0">
                <a:latin typeface="Arial Rounded MT Bold" panose="020F0704030504030204" pitchFamily="34" charset="0"/>
              </a:rPr>
              <a:t> of all organisms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break apart = death</a:t>
            </a:r>
            <a:endParaRPr lang="en-US" sz="3200" u="sng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059" y="1136432"/>
            <a:ext cx="4661941" cy="39902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3047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Coliform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74" y="2489200"/>
            <a:ext cx="8469443" cy="353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 . . .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not harmful BUT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</a:rPr>
              <a:t>							mean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feces are likely</a:t>
            </a:r>
            <a:endParaRPr lang="en-US" sz="3200" u="sng" dirty="0" smtClean="0">
              <a:latin typeface="Arial Rounded MT Bold" panose="020F0704030504030204" pitchFamily="34" charset="0"/>
            </a:endParaRPr>
          </a:p>
          <a:p>
            <a:pPr lvl="1"/>
            <a:r>
              <a:rPr lang="en-US" sz="3200" u="sng" dirty="0" smtClean="0">
                <a:latin typeface="Arial Rounded MT Bold" panose="020F0704030504030204" pitchFamily="34" charset="0"/>
              </a:rPr>
              <a:t>Feces</a:t>
            </a:r>
            <a:r>
              <a:rPr lang="en-US" sz="3200" dirty="0" smtClean="0">
                <a:latin typeface="Arial Rounded MT Bold" panose="020F0704030504030204" pitchFamily="34" charset="0"/>
              </a:rPr>
              <a:t> often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have other bacteria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</a:rPr>
              <a:t>=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animals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become sick</a:t>
            </a:r>
            <a:endParaRPr lang="en-US" sz="3200" u="sng" dirty="0" smtClean="0">
              <a:latin typeface="Arial Rounded MT Bold" panose="020F0704030504030204" pitchFamily="34" charset="0"/>
            </a:endParaRPr>
          </a:p>
          <a:p>
            <a:pPr lvl="1"/>
            <a:r>
              <a:rPr lang="en-US" sz="3200" u="sng" dirty="0" smtClean="0">
                <a:latin typeface="Arial Rounded MT Bold" panose="020F0704030504030204" pitchFamily="34" charset="0"/>
              </a:rPr>
              <a:t>Feces have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>
                <a:latin typeface="Arial Rounded MT Bold" panose="020F0704030504030204" pitchFamily="34" charset="0"/>
              </a:rPr>
              <a:t>lots of </a:t>
            </a:r>
            <a:r>
              <a:rPr lang="en-US" sz="3200" u="sng" dirty="0">
                <a:latin typeface="Arial Rounded MT Bold" panose="020F0704030504030204" pitchFamily="34" charset="0"/>
              </a:rPr>
              <a:t>nitrates/phosphates</a:t>
            </a:r>
            <a:r>
              <a:rPr lang="en-US" sz="3200" dirty="0">
                <a:latin typeface="Arial Rounded MT Bold" panose="020F0704030504030204" pitchFamily="34" charset="0"/>
              </a:rPr>
              <a:t> . . . (see next slide</a:t>
            </a:r>
            <a:r>
              <a:rPr lang="en-US" sz="3200" dirty="0" smtClean="0">
                <a:latin typeface="Arial Rounded MT Bold" panose="020F0704030504030204" pitchFamily="34" charset="0"/>
              </a:rPr>
              <a:t>)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0"/>
            <a:ext cx="40005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Nitrates </a:t>
            </a:r>
            <a:r>
              <a:rPr lang="en-US" dirty="0" smtClean="0"/>
              <a:t>&amp; </a:t>
            </a:r>
            <a:r>
              <a:rPr lang="en-US" dirty="0" smtClean="0"/>
              <a:t>Phosphates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87" y="2383437"/>
            <a:ext cx="8334530" cy="3492708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. . .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chemicals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</a:rPr>
              <a:t>necessary 						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for plant/algae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growth</a:t>
            </a:r>
          </a:p>
          <a:p>
            <a:r>
              <a:rPr lang="en-US" sz="3200" u="sng" dirty="0" smtClean="0">
                <a:latin typeface="Arial Rounded MT Bold" panose="020F0704030504030204" pitchFamily="34" charset="0"/>
              </a:rPr>
              <a:t>Too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little = plants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cannot grow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=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no photosynthesis</a:t>
            </a:r>
            <a:r>
              <a:rPr lang="en-US" sz="3200" dirty="0" smtClean="0">
                <a:latin typeface="Arial Rounded MT Bold" panose="020F0704030504030204" pitchFamily="34" charset="0"/>
              </a:rPr>
              <a:t> . . . (see DO)</a:t>
            </a:r>
          </a:p>
          <a:p>
            <a:r>
              <a:rPr lang="en-US" sz="3200" u="sng" dirty="0" smtClean="0">
                <a:latin typeface="Arial Rounded MT Bold" panose="020F0704030504030204" pitchFamily="34" charset="0"/>
              </a:rPr>
              <a:t>Too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much =</a:t>
            </a:r>
            <a:r>
              <a:rPr lang="en-US" sz="3200" dirty="0" smtClean="0">
                <a:latin typeface="Arial Rounded MT Bold" panose="020F0704030504030204" pitchFamily="34" charset="0"/>
              </a:rPr>
              <a:t> algae </a:t>
            </a:r>
            <a:r>
              <a:rPr lang="en-US" sz="3200" dirty="0" smtClean="0">
                <a:latin typeface="Arial Rounded MT Bold" panose="020F0704030504030204" pitchFamily="34" charset="0"/>
              </a:rPr>
              <a:t>grows out of control and causes an 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algal bloom </a:t>
            </a:r>
            <a:r>
              <a:rPr lang="en-US" sz="3200" dirty="0" smtClean="0">
                <a:latin typeface="Arial Rounded MT Bold" panose="020F0704030504030204" pitchFamily="34" charset="0"/>
              </a:rPr>
              <a:t>. . .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84" y="0"/>
            <a:ext cx="3327816" cy="3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6022</TotalTime>
  <Words>244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Century Gothic</vt:lpstr>
      <vt:lpstr>Wingdings 3</vt:lpstr>
      <vt:lpstr>Ion Boardroom</vt:lpstr>
      <vt:lpstr>Natural Water Quality</vt:lpstr>
      <vt:lpstr>What is “Natural Water Quality”?</vt:lpstr>
      <vt:lpstr>Factors Determining Water Quality</vt:lpstr>
      <vt:lpstr>Dissolved Oxygen (DO)</vt:lpstr>
      <vt:lpstr>Temperature</vt:lpstr>
      <vt:lpstr>Turbidity</vt:lpstr>
      <vt:lpstr>pH</vt:lpstr>
      <vt:lpstr>Coliform Bacteria</vt:lpstr>
      <vt:lpstr>Nitrates &amp; Phosphates</vt:lpstr>
      <vt:lpstr>Algal Bloom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Quality</dc:title>
  <dc:creator>Heather Wallace</dc:creator>
  <cp:lastModifiedBy>Heather Wallace</cp:lastModifiedBy>
  <cp:revision>18</cp:revision>
  <dcterms:created xsi:type="dcterms:W3CDTF">2017-06-08T15:23:40Z</dcterms:created>
  <dcterms:modified xsi:type="dcterms:W3CDTF">2017-10-03T18:23:32Z</dcterms:modified>
</cp:coreProperties>
</file>